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9.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26.xml" ContentType="application/vnd.openxmlformats-officedocument.presentationml.notesSlide+xml"/>
  <Override PartName="/ppt/tags/tag7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79.xml" ContentType="application/vnd.openxmlformats-officedocument.presentationml.tags+xml"/>
  <Override PartName="/ppt/notesSlides/notesSlide2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86" r:id="rId1"/>
    <p:sldMasterId id="2147483805" r:id="rId2"/>
  </p:sldMasterIdLst>
  <p:notesMasterIdLst>
    <p:notesMasterId r:id="rId45"/>
  </p:notesMasterIdLst>
  <p:handoutMasterIdLst>
    <p:handoutMasterId r:id="rId46"/>
  </p:handoutMasterIdLst>
  <p:sldIdLst>
    <p:sldId id="370" r:id="rId3"/>
    <p:sldId id="452" r:id="rId4"/>
    <p:sldId id="396" r:id="rId5"/>
    <p:sldId id="455" r:id="rId6"/>
    <p:sldId id="456" r:id="rId7"/>
    <p:sldId id="422" r:id="rId8"/>
    <p:sldId id="423" r:id="rId9"/>
    <p:sldId id="454" r:id="rId10"/>
    <p:sldId id="453" r:id="rId11"/>
    <p:sldId id="457" r:id="rId12"/>
    <p:sldId id="404" r:id="rId13"/>
    <p:sldId id="405" r:id="rId14"/>
    <p:sldId id="430" r:id="rId15"/>
    <p:sldId id="431" r:id="rId16"/>
    <p:sldId id="463" r:id="rId17"/>
    <p:sldId id="424" r:id="rId18"/>
    <p:sldId id="425" r:id="rId19"/>
    <p:sldId id="432" r:id="rId20"/>
    <p:sldId id="433" r:id="rId21"/>
    <p:sldId id="461" r:id="rId22"/>
    <p:sldId id="434" r:id="rId23"/>
    <p:sldId id="435" r:id="rId24"/>
    <p:sldId id="458" r:id="rId25"/>
    <p:sldId id="427" r:id="rId26"/>
    <p:sldId id="436" r:id="rId27"/>
    <p:sldId id="459" r:id="rId28"/>
    <p:sldId id="437" r:id="rId29"/>
    <p:sldId id="438" r:id="rId30"/>
    <p:sldId id="439" r:id="rId31"/>
    <p:sldId id="440" r:id="rId32"/>
    <p:sldId id="441" r:id="rId33"/>
    <p:sldId id="442" r:id="rId34"/>
    <p:sldId id="443" r:id="rId35"/>
    <p:sldId id="444" r:id="rId36"/>
    <p:sldId id="445" r:id="rId37"/>
    <p:sldId id="446" r:id="rId38"/>
    <p:sldId id="447" r:id="rId39"/>
    <p:sldId id="462" r:id="rId40"/>
    <p:sldId id="460" r:id="rId41"/>
    <p:sldId id="449" r:id="rId42"/>
    <p:sldId id="450" r:id="rId43"/>
    <p:sldId id="451" r:id="rId44"/>
  </p:sldIdLst>
  <p:sldSz cx="12188825" cy="6858000"/>
  <p:notesSz cx="6858000" cy="9144000"/>
  <p:embeddedFontLst>
    <p:embeddedFont>
      <p:font typeface="Segoe UI Light" panose="020B0502040204020203" pitchFamily="34" charset="0"/>
      <p:regular r:id="rId47"/>
      <p:italic r:id="rId48"/>
    </p:embeddedFont>
    <p:embeddedFont>
      <p:font typeface="Segoe UI" panose="020B0502040204020203" pitchFamily="34" charset="0"/>
      <p:regular r:id="rId49"/>
      <p:bold r:id="rId50"/>
      <p:italic r:id="rId51"/>
      <p:boldItalic r:id="rId52"/>
    </p:embeddedFont>
    <p:embeddedFont>
      <p:font typeface="Consolas" panose="020B0609020204030204" pitchFamily="49" charset="0"/>
      <p:regular r:id="rId53"/>
      <p:bold r:id="rId54"/>
      <p:italic r:id="rId55"/>
      <p:boldItalic r:id="rId56"/>
    </p:embeddedFont>
  </p:embeddedFontLst>
  <p:custDataLst>
    <p:tags r:id="rId57"/>
  </p:custData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5">
          <p15:clr>
            <a:srgbClr val="A4A3A4"/>
          </p15:clr>
        </p15:guide>
        <p15:guide id="2" orient="horz" pos="1484">
          <p15:clr>
            <a:srgbClr val="A4A3A4"/>
          </p15:clr>
        </p15:guide>
        <p15:guide id="3" orient="horz" pos="4176">
          <p15:clr>
            <a:srgbClr val="A4A3A4"/>
          </p15:clr>
        </p15:guide>
        <p15:guide id="4" orient="horz" pos="3948">
          <p15:clr>
            <a:srgbClr val="A4A3A4"/>
          </p15:clr>
        </p15:guide>
        <p15:guide id="5" orient="horz" pos="910">
          <p15:clr>
            <a:srgbClr val="A4A3A4"/>
          </p15:clr>
        </p15:guide>
        <p15:guide id="6" orient="horz" pos="1199">
          <p15:clr>
            <a:srgbClr val="A4A3A4"/>
          </p15:clr>
        </p15:guide>
        <p15:guide id="7" pos="327">
          <p15:clr>
            <a:srgbClr val="A4A3A4"/>
          </p15:clr>
        </p15:guide>
        <p15:guide id="8" pos="735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10" autoAdjust="0"/>
    <p:restoredTop sz="60813" autoAdjust="0"/>
  </p:normalViewPr>
  <p:slideViewPr>
    <p:cSldViewPr snapToGrid="0">
      <p:cViewPr varScale="1">
        <p:scale>
          <a:sx n="56" d="100"/>
          <a:sy n="56" d="100"/>
        </p:scale>
        <p:origin x="1170" y="42"/>
      </p:cViewPr>
      <p:guideLst>
        <p:guide orient="horz" pos="145"/>
        <p:guide orient="horz" pos="1484"/>
        <p:guide orient="horz" pos="4176"/>
        <p:guide orient="horz" pos="3948"/>
        <p:guide orient="horz" pos="910"/>
        <p:guide orient="horz" pos="1199"/>
        <p:guide pos="327"/>
        <p:guide pos="735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80" d="100"/>
          <a:sy n="80" d="100"/>
        </p:scale>
        <p:origin x="-275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Windows Azure Application Lifecycle</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3/1/2013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Application Lifecycle</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3/1/2013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latin typeface="Segoe UI" pitchFamily="34" charset="0"/>
                <a:ea typeface="+mn-ea"/>
                <a:cs typeface="+mn-cs"/>
              </a:rPr>
              <a:t>Slide Objective</a:t>
            </a:r>
          </a:p>
          <a:p>
            <a:pPr marL="171450" indent="-171450">
              <a:buFont typeface="Arial" pitchFamily="34" charset="0"/>
              <a:buChar char="•"/>
            </a:pPr>
            <a:r>
              <a:rPr lang="en-US" sz="900" kern="1200" dirty="0" smtClean="0">
                <a:solidFill>
                  <a:schemeClr val="tx1"/>
                </a:solidFill>
                <a:latin typeface="Segoe UI" pitchFamily="34" charset="0"/>
                <a:ea typeface="Segoe UI" pitchFamily="34" charset="0"/>
                <a:cs typeface="Segoe UI" pitchFamily="34" charset="0"/>
              </a:rPr>
              <a:t>Windows Azure allows for 2 deployment packages as part of the same project, Production and Staging</a:t>
            </a:r>
          </a:p>
          <a:p>
            <a:pPr marL="171450" indent="-171450">
              <a:buFont typeface="Arial" pitchFamily="34" charset="0"/>
              <a:buChar char="•"/>
            </a:pPr>
            <a:endParaRPr lang="en-US" sz="400" kern="1200" dirty="0" smtClean="0">
              <a:solidFill>
                <a:schemeClr val="tx1"/>
              </a:solidFill>
              <a:latin typeface="Segoe UI" pitchFamily="34" charset="0"/>
              <a:ea typeface="Segoe UI" pitchFamily="34" charset="0"/>
              <a:cs typeface="Segoe UI" pitchFamily="34" charset="0"/>
            </a:endParaRPr>
          </a:p>
          <a:p>
            <a:pPr marL="0" indent="0">
              <a:buFont typeface="Arial" pitchFamily="34" charset="0"/>
              <a:buNone/>
            </a:pPr>
            <a:r>
              <a:rPr lang="en-US" sz="1000" b="1" kern="1200" dirty="0" smtClean="0">
                <a:solidFill>
                  <a:schemeClr val="tx1"/>
                </a:solidFill>
                <a:latin typeface="Segoe UI" pitchFamily="34" charset="0"/>
                <a:ea typeface="+mn-ea"/>
                <a:cs typeface="+mn-cs"/>
              </a:rPr>
              <a:t>Speaking Points</a:t>
            </a:r>
            <a:endParaRPr lang="en-US" sz="1050" kern="1200" dirty="0" smtClean="0">
              <a:solidFill>
                <a:schemeClr val="tx1"/>
              </a:solidFill>
              <a:latin typeface="Segoe UI" pitchFamily="34" charset="0"/>
              <a:ea typeface="Segoe UI" pitchFamily="34" charset="0"/>
              <a:cs typeface="Segoe UI" pitchFamily="34" charset="0"/>
            </a:endParaRPr>
          </a:p>
          <a:p>
            <a:pPr marL="171450" indent="-171450">
              <a:buFont typeface="Arial" pitchFamily="34" charset="0"/>
              <a:buChar char="•"/>
            </a:pPr>
            <a:r>
              <a:rPr lang="en-US" sz="900" kern="1200" dirty="0" smtClean="0">
                <a:solidFill>
                  <a:schemeClr val="tx1"/>
                </a:solidFill>
                <a:latin typeface="Segoe UI" pitchFamily="34" charset="0"/>
                <a:ea typeface="Segoe UI" pitchFamily="34" charset="0"/>
                <a:cs typeface="Segoe UI" pitchFamily="34" charset="0"/>
              </a:rPr>
              <a:t>Staging Costs money to use</a:t>
            </a:r>
          </a:p>
          <a:p>
            <a:pPr marL="171450" indent="-171450">
              <a:buFont typeface="Arial" pitchFamily="34" charset="0"/>
              <a:buChar char="•"/>
            </a:pPr>
            <a:r>
              <a:rPr lang="en-US" sz="900" kern="1200" dirty="0" smtClean="0">
                <a:solidFill>
                  <a:schemeClr val="tx1"/>
                </a:solidFill>
                <a:latin typeface="Segoe UI" pitchFamily="34" charset="0"/>
                <a:ea typeface="Segoe UI" pitchFamily="34" charset="0"/>
                <a:cs typeface="Segoe UI" pitchFamily="34" charset="0"/>
              </a:rPr>
              <a:t>Flip around</a:t>
            </a:r>
          </a:p>
          <a:p>
            <a:pPr marL="171450" indent="-171450">
              <a:buFont typeface="Arial" pitchFamily="34" charset="0"/>
              <a:buChar char="•"/>
            </a:pPr>
            <a:r>
              <a:rPr lang="en-US" sz="900" kern="1200" dirty="0" smtClean="0">
                <a:solidFill>
                  <a:schemeClr val="tx1"/>
                </a:solidFill>
                <a:latin typeface="Segoe UI" pitchFamily="34" charset="0"/>
                <a:ea typeface="Segoe UI" pitchFamily="34" charset="0"/>
                <a:cs typeface="Segoe UI" pitchFamily="34" charset="0"/>
              </a:rPr>
              <a:t>Each package has a unique version for that project.</a:t>
            </a:r>
          </a:p>
          <a:p>
            <a:pPr marL="171450" indent="-171450">
              <a:buFont typeface="Arial" pitchFamily="34" charset="0"/>
              <a:buChar char="•"/>
            </a:pPr>
            <a:r>
              <a:rPr lang="en-US" sz="900" kern="1200" dirty="0" smtClean="0">
                <a:solidFill>
                  <a:schemeClr val="tx1"/>
                </a:solidFill>
                <a:latin typeface="Segoe UI" pitchFamily="34" charset="0"/>
                <a:ea typeface="Segoe UI" pitchFamily="34" charset="0"/>
                <a:cs typeface="Segoe UI" pitchFamily="34" charset="0"/>
              </a:rPr>
              <a:t>The “production” package services requests from the website URL. Worker roles operate normally.</a:t>
            </a:r>
          </a:p>
          <a:p>
            <a:pPr marL="171450" indent="-171450">
              <a:buFont typeface="Arial" pitchFamily="34" charset="0"/>
              <a:buChar char="•"/>
            </a:pPr>
            <a:r>
              <a:rPr lang="en-US" sz="900" kern="1200" dirty="0" smtClean="0">
                <a:solidFill>
                  <a:schemeClr val="tx1"/>
                </a:solidFill>
                <a:latin typeface="Segoe UI" pitchFamily="34" charset="0"/>
                <a:ea typeface="Segoe UI" pitchFamily="34" charset="0"/>
                <a:cs typeface="Segoe UI" pitchFamily="34" charset="0"/>
              </a:rPr>
              <a:t>Any package in “Staging” will only serve web requests from a temp URL – which is a GUID and is shown below the package. This is great to run smoke tests on.</a:t>
            </a:r>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119432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sz="1400" b="1" kern="1200" dirty="0" smtClean="0">
                <a:solidFill>
                  <a:schemeClr val="tx1"/>
                </a:solidFill>
                <a:ea typeface="+mn-ea"/>
                <a:cs typeface="+mn-cs"/>
              </a:rPr>
              <a:t>Slide Objective</a:t>
            </a:r>
          </a:p>
          <a:p>
            <a:pPr marL="171450" indent="-171450">
              <a:buFont typeface="Arial" pitchFamily="34" charset="0"/>
              <a:buChar char="•"/>
            </a:pPr>
            <a:r>
              <a:rPr lang="en-US" sz="1200" kern="1200" dirty="0" smtClean="0">
                <a:solidFill>
                  <a:schemeClr val="tx1"/>
                </a:solidFill>
                <a:ea typeface="+mn-ea"/>
                <a:cs typeface="+mn-cs"/>
              </a:rPr>
              <a:t>Show the Windows Azure Compute</a:t>
            </a:r>
            <a:r>
              <a:rPr lang="en-US" sz="1200" kern="1200" baseline="0" dirty="0" smtClean="0">
                <a:solidFill>
                  <a:schemeClr val="tx1"/>
                </a:solidFill>
                <a:ea typeface="+mn-ea"/>
                <a:cs typeface="+mn-cs"/>
              </a:rPr>
              <a:t> Explorer</a:t>
            </a:r>
          </a:p>
          <a:p>
            <a:pPr marL="171450" indent="-171450">
              <a:buFont typeface="Arial" pitchFamily="34" charset="0"/>
              <a:buChar char="•"/>
            </a:pPr>
            <a:endParaRPr lang="en-US" dirty="0" smtClean="0"/>
          </a:p>
          <a:p>
            <a:r>
              <a:rPr lang="en-US" sz="1400" b="1" dirty="0"/>
              <a:t>Speaking Points</a:t>
            </a:r>
          </a:p>
          <a:p>
            <a:pPr marL="171450" lvl="0" indent="-171450">
              <a:spcBef>
                <a:spcPts val="600"/>
              </a:spcBef>
              <a:buFont typeface="Arial" pitchFamily="34" charset="0"/>
              <a:buChar char="•"/>
            </a:pPr>
            <a:r>
              <a:rPr lang="en-NZ" sz="1200" dirty="0"/>
              <a:t>Compute Explorer </a:t>
            </a:r>
          </a:p>
          <a:p>
            <a:pPr marL="292191" lvl="3" indent="-171450"/>
            <a:r>
              <a:rPr lang="en-NZ" sz="1200" dirty="0"/>
              <a:t>an extension to the Visual Studio Server Explorer window </a:t>
            </a:r>
          </a:p>
          <a:p>
            <a:pPr marL="292191" lvl="3" indent="-171450"/>
            <a:r>
              <a:rPr lang="en-NZ" sz="1200" dirty="0"/>
              <a:t>provides a read-only view of deployment status for your hosted services in Windows Azure</a:t>
            </a:r>
          </a:p>
          <a:p>
            <a:endParaRPr lang="en-US" sz="1400" b="1" kern="1200" dirty="0" smtClean="0">
              <a:solidFill>
                <a:schemeClr val="tx1"/>
              </a:solidFill>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679106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713295" rtl="0" eaLnBrk="1" fontAlgn="auto" latinLnBrk="0" hangingPunct="1">
              <a:lnSpc>
                <a:spcPct val="90000"/>
              </a:lnSpc>
              <a:spcBef>
                <a:spcPts val="0"/>
              </a:spcBef>
              <a:spcAft>
                <a:spcPts val="260"/>
              </a:spcAft>
              <a:buClrTx/>
              <a:buSzTx/>
              <a:buFont typeface="Arial" pitchFamily="34" charset="0"/>
              <a:buNone/>
              <a:tabLst/>
              <a:defRPr/>
            </a:pPr>
            <a:r>
              <a:rPr kumimoji="0" lang="en-US" sz="1400" b="1" i="0" u="none" strike="noStrike" kern="1200" cap="none" spc="0" normalizeH="0" baseline="0" noProof="0" dirty="0" smtClean="0">
                <a:ln>
                  <a:noFill/>
                </a:ln>
                <a:solidFill>
                  <a:prstClr val="black"/>
                </a:solidFill>
                <a:effectLst/>
                <a:uLnTx/>
                <a:uFillTx/>
                <a:ea typeface="+mn-ea"/>
                <a:cs typeface="+mn-cs"/>
              </a:rPr>
              <a:t>Slide Objective</a:t>
            </a:r>
          </a:p>
          <a:p>
            <a:pPr marL="171450" marR="0" lvl="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kumimoji="0" lang="en-US" sz="1200" b="0" i="0" u="none" strike="noStrike" kern="1200" cap="none" spc="0" normalizeH="0" baseline="0" noProof="0" dirty="0" smtClean="0">
                <a:ln>
                  <a:noFill/>
                </a:ln>
                <a:solidFill>
                  <a:prstClr val="black"/>
                </a:solidFill>
                <a:effectLst/>
                <a:uLnTx/>
                <a:uFillTx/>
                <a:ea typeface="+mn-ea"/>
                <a:cs typeface="+mn-cs"/>
              </a:rPr>
              <a:t>Show the Windows Azure Storage Explorer</a:t>
            </a:r>
          </a:p>
          <a:p>
            <a:pPr marL="171450" marR="0" lvl="0" indent="-171450" algn="l" defTabSz="713295" rtl="0" eaLnBrk="1" fontAlgn="auto" latinLnBrk="0" hangingPunct="1">
              <a:lnSpc>
                <a:spcPct val="90000"/>
              </a:lnSpc>
              <a:spcBef>
                <a:spcPts val="0"/>
              </a:spcBef>
              <a:spcAft>
                <a:spcPts val="260"/>
              </a:spcAft>
              <a:buClrTx/>
              <a:buSzTx/>
              <a:buFont typeface="Arial" pitchFamily="34" charset="0"/>
              <a:buChar char="•"/>
              <a:tabLst/>
              <a:defRPr/>
            </a:pPr>
            <a:endParaRPr kumimoji="0" lang="en-US" sz="700" b="0" i="0" u="none" strike="noStrike" kern="1200" cap="none" spc="0" normalizeH="0" baseline="0" noProof="0" dirty="0" smtClean="0">
              <a:ln>
                <a:noFill/>
              </a:ln>
              <a:solidFill>
                <a:prstClr val="black"/>
              </a:solidFill>
              <a:effectLst/>
              <a:uLnTx/>
              <a:uFillTx/>
              <a:latin typeface="Segoe UI" pitchFamily="34" charset="0"/>
              <a:ea typeface="+mn-ea"/>
              <a:cs typeface="+mn-cs"/>
            </a:endParaRPr>
          </a:p>
          <a:p>
            <a:r>
              <a:rPr lang="en-US" sz="1400" b="1" dirty="0">
                <a:solidFill>
                  <a:prstClr val="black"/>
                </a:solidFill>
              </a:rPr>
              <a:t>Speaking Points</a:t>
            </a:r>
          </a:p>
          <a:p>
            <a:pPr marL="171450" marR="0" lvl="0" indent="-171450" algn="l" defTabSz="713295" rtl="0" eaLnBrk="1" fontAlgn="auto" latinLnBrk="0" hangingPunct="1">
              <a:lnSpc>
                <a:spcPct val="100000"/>
              </a:lnSpc>
              <a:spcBef>
                <a:spcPts val="600"/>
              </a:spcBef>
              <a:spcAft>
                <a:spcPts val="260"/>
              </a:spcAft>
              <a:buClrTx/>
              <a:buSzTx/>
              <a:buFont typeface="Arial" pitchFamily="34" charset="0"/>
              <a:buChar char="•"/>
              <a:tabLst/>
              <a:defRPr/>
            </a:pPr>
            <a:r>
              <a:rPr kumimoji="0" lang="en-NZ" sz="1200" b="0" i="0" u="none" strike="noStrike" kern="1200" cap="none" spc="0" normalizeH="0" baseline="0" noProof="0" dirty="0" smtClean="0">
                <a:ln>
                  <a:noFill/>
                </a:ln>
                <a:solidFill>
                  <a:prstClr val="black"/>
                </a:solidFill>
                <a:effectLst/>
                <a:uLnTx/>
                <a:uFillTx/>
                <a:ea typeface="+mn-ea"/>
                <a:cs typeface="+mn-cs"/>
              </a:rPr>
              <a:t>Storage Explorer</a:t>
            </a:r>
          </a:p>
          <a:p>
            <a:pPr marL="292191" lvl="3" indent="-171450">
              <a:lnSpc>
                <a:spcPct val="100000"/>
              </a:lnSpc>
            </a:pPr>
            <a:r>
              <a:rPr lang="en-NZ" sz="1200" kern="1200" dirty="0" smtClean="0">
                <a:solidFill>
                  <a:schemeClr val="tx1"/>
                </a:solidFill>
                <a:ea typeface="+mn-ea"/>
                <a:cs typeface="+mn-cs"/>
              </a:rPr>
              <a:t>An extension to the Visual Studio Server Explorer window </a:t>
            </a:r>
          </a:p>
          <a:p>
            <a:pPr marL="292191" lvl="3" indent="-171450">
              <a:lnSpc>
                <a:spcPct val="100000"/>
              </a:lnSpc>
            </a:pPr>
            <a:r>
              <a:rPr lang="en-NZ" sz="1200" kern="1200" dirty="0" smtClean="0">
                <a:solidFill>
                  <a:schemeClr val="tx1"/>
                </a:solidFill>
                <a:ea typeface="+mn-ea"/>
                <a:cs typeface="+mn-cs"/>
              </a:rPr>
              <a:t>Provides read-only of blob &amp; table data in your Windows Azure storage accounts</a:t>
            </a:r>
          </a:p>
          <a:p>
            <a:pPr marL="292191" lvl="3" indent="-171450">
              <a:lnSpc>
                <a:spcPct val="100000"/>
              </a:lnSpc>
            </a:pPr>
            <a:r>
              <a:rPr lang="en-NZ" sz="1200" kern="1200" dirty="0" smtClean="0">
                <a:solidFill>
                  <a:schemeClr val="tx1"/>
                </a:solidFill>
                <a:ea typeface="+mn-ea"/>
                <a:cs typeface="+mn-cs"/>
              </a:rPr>
              <a:t>Data is cached locally and only refreshed when change is detected</a:t>
            </a:r>
          </a:p>
          <a:p>
            <a:pPr marL="171450" marR="0" lvl="0" indent="-171450" algn="l" defTabSz="713295" rtl="0" eaLnBrk="1" fontAlgn="auto" latinLnBrk="0" hangingPunct="1">
              <a:lnSpc>
                <a:spcPct val="100000"/>
              </a:lnSpc>
              <a:spcBef>
                <a:spcPts val="600"/>
              </a:spcBef>
              <a:spcAft>
                <a:spcPts val="260"/>
              </a:spcAft>
              <a:buClrTx/>
              <a:buSzTx/>
              <a:buFont typeface="Arial" pitchFamily="34" charset="0"/>
              <a:buChar char="•"/>
              <a:tabLst/>
              <a:defRPr/>
            </a:pPr>
            <a:endParaRPr kumimoji="0" lang="en-NZ" sz="1200" b="0" i="0" u="none" strike="noStrike" kern="1200" cap="none" spc="0" normalizeH="0" baseline="0" noProof="0" dirty="0" smtClean="0">
              <a:ln>
                <a:noFill/>
              </a:ln>
              <a:solidFill>
                <a:prstClr val="black"/>
              </a:solidFill>
              <a:effectLst/>
              <a:uLnTx/>
              <a:uFillTx/>
              <a:latin typeface="Segoe UI" pitchFamily="34" charset="0"/>
              <a:ea typeface="+mn-ea"/>
              <a:cs typeface="+mn-cs"/>
            </a:endParaRPr>
          </a:p>
          <a:p>
            <a:pPr marL="0" marR="0" lvl="0" indent="0" algn="l" defTabSz="713295" rtl="0" eaLnBrk="1" fontAlgn="auto" latinLnBrk="0" hangingPunct="1">
              <a:lnSpc>
                <a:spcPct val="90000"/>
              </a:lnSpc>
              <a:spcBef>
                <a:spcPts val="0"/>
              </a:spcBef>
              <a:spcAft>
                <a:spcPts val="26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Segoe UI" pitchFamily="34" charset="0"/>
              <a:ea typeface="+mn-ea"/>
              <a:cs typeface="+mn-cs"/>
            </a:endParaRPr>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153371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sz="1400" b="1" kern="1200" dirty="0" smtClean="0">
                <a:solidFill>
                  <a:schemeClr val="tx1"/>
                </a:solidFill>
                <a:ea typeface="+mn-ea"/>
                <a:cs typeface="+mn-cs"/>
              </a:rPr>
              <a:t>Slide Objective</a:t>
            </a:r>
          </a:p>
          <a:p>
            <a:pPr marL="171450" indent="-171450">
              <a:buFont typeface="Arial" pitchFamily="34" charset="0"/>
              <a:buChar char="•"/>
            </a:pPr>
            <a:r>
              <a:rPr lang="en-US" sz="1200" kern="1200" dirty="0" smtClean="0">
                <a:solidFill>
                  <a:schemeClr val="tx1"/>
                </a:solidFill>
                <a:ea typeface="+mn-ea"/>
                <a:cs typeface="+mn-cs"/>
              </a:rPr>
              <a:t>Show the Windows Azure </a:t>
            </a:r>
            <a:r>
              <a:rPr lang="en-US" sz="1200" kern="1200" dirty="0" smtClean="0">
                <a:solidFill>
                  <a:schemeClr val="tx1"/>
                </a:solidFill>
                <a:ea typeface="+mn-ea"/>
                <a:cs typeface="+mn-cs"/>
              </a:rPr>
              <a:t>Service</a:t>
            </a:r>
            <a:r>
              <a:rPr lang="en-US" sz="1200" kern="1200" baseline="0" dirty="0" smtClean="0">
                <a:solidFill>
                  <a:schemeClr val="tx1"/>
                </a:solidFill>
                <a:ea typeface="+mn-ea"/>
                <a:cs typeface="+mn-cs"/>
              </a:rPr>
              <a:t> Bus Explorer</a:t>
            </a:r>
            <a:endParaRPr lang="en-US" sz="1200" kern="1200" baseline="0" dirty="0" smtClean="0">
              <a:solidFill>
                <a:schemeClr val="tx1"/>
              </a:solidFill>
              <a:ea typeface="+mn-ea"/>
              <a:cs typeface="+mn-cs"/>
            </a:endParaRPr>
          </a:p>
          <a:p>
            <a:pPr marL="171450" indent="-171450">
              <a:buFont typeface="Arial" pitchFamily="34" charset="0"/>
              <a:buChar char="•"/>
            </a:pPr>
            <a:endParaRPr lang="en-US" dirty="0" smtClean="0"/>
          </a:p>
          <a:p>
            <a:r>
              <a:rPr lang="en-US" sz="1400" b="1" dirty="0"/>
              <a:t>Speaking Points</a:t>
            </a:r>
          </a:p>
          <a:p>
            <a:pPr marL="171450" lvl="0" indent="-171450">
              <a:spcBef>
                <a:spcPts val="600"/>
              </a:spcBef>
              <a:buFont typeface="Arial" pitchFamily="34" charset="0"/>
              <a:buChar char="•"/>
            </a:pPr>
            <a:r>
              <a:rPr lang="en-NZ" sz="1200" dirty="0" smtClean="0"/>
              <a:t>Service Bus Explorer </a:t>
            </a:r>
            <a:endParaRPr lang="en-NZ" sz="1200" dirty="0"/>
          </a:p>
          <a:p>
            <a:pPr marL="292191" lvl="3" indent="-171450"/>
            <a:r>
              <a:rPr lang="en-NZ" sz="1200" dirty="0" smtClean="0"/>
              <a:t>Manage Service Bus Entities</a:t>
            </a:r>
            <a:r>
              <a:rPr lang="en-NZ" sz="1200" baseline="0" dirty="0" smtClean="0"/>
              <a:t> (exclude namespaces)</a:t>
            </a:r>
            <a:endParaRPr lang="en-NZ" sz="1200" dirty="0"/>
          </a:p>
          <a:p>
            <a:pPr marL="292191" lvl="3" indent="-171450"/>
            <a:r>
              <a:rPr lang="en-NZ" sz="1200" dirty="0" smtClean="0"/>
              <a:t>Send and receive messages make testing queues</a:t>
            </a:r>
            <a:r>
              <a:rPr lang="en-NZ" sz="1200" baseline="0" dirty="0" smtClean="0"/>
              <a:t> and topics easy</a:t>
            </a:r>
          </a:p>
          <a:p>
            <a:pPr marL="137415" lvl="2" indent="-171450"/>
            <a:r>
              <a:rPr lang="en-NZ" sz="1200" baseline="0" dirty="0" smtClean="0"/>
              <a:t>Other explorers available</a:t>
            </a:r>
          </a:p>
          <a:p>
            <a:pPr marL="292191" lvl="3" indent="-171450"/>
            <a:r>
              <a:rPr lang="en-NZ" sz="1200" baseline="0" dirty="0" smtClean="0"/>
              <a:t>Such as Windows Azure Virtual Machine explorer (shown on screenshot)</a:t>
            </a:r>
            <a:endParaRPr lang="en-NZ" sz="1200" dirty="0"/>
          </a:p>
          <a:p>
            <a:endParaRPr lang="en-US" sz="1400" b="1" kern="1200" dirty="0" smtClean="0">
              <a:solidFill>
                <a:schemeClr val="tx1"/>
              </a:solidFill>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143545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/out: &lt;file | directory&gt;			This option indicates the output format and location for the role binaries.</a:t>
            </a:r>
          </a:p>
          <a:p>
            <a:endParaRPr lang="en-NZ" dirty="0" smtClean="0"/>
          </a:p>
          <a:p>
            <a:r>
              <a:rPr lang="en-NZ" dirty="0" smtClean="0"/>
              <a:t>/role:&lt;rolename&gt;;&lt;role-binaries-directory&gt;; 	This option specifies the directory where the binaries for a role reside and the DLL where the entry point of the role is defined. </a:t>
            </a:r>
          </a:p>
          <a:p>
            <a:r>
              <a:rPr lang="en-NZ" dirty="0" smtClean="0"/>
              <a:t>					The command line may include one /role option for each role in the service definition file.</a:t>
            </a:r>
          </a:p>
          <a:p>
            <a:endParaRPr lang="en-NZ" dirty="0" smtClean="0"/>
          </a:p>
          <a:p>
            <a:endParaRPr lang="en-NZ" dirty="0" smtClean="0"/>
          </a:p>
          <a:p>
            <a:r>
              <a:rPr lang="en-NZ" dirty="0" smtClean="0"/>
              <a:t>/copyOnly					files are copied into a folder hierarchy whereas omitting this flag would produce a .cspkg formatted file that would be used as a 					deployment package for deploying to Windows Azure</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611198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713295" rtl="0" eaLnBrk="1" fontAlgn="auto" latinLnBrk="0" hangingPunct="1">
              <a:lnSpc>
                <a:spcPct val="90000"/>
              </a:lnSpc>
              <a:spcBef>
                <a:spcPts val="0"/>
              </a:spcBef>
              <a:spcAft>
                <a:spcPts val="260"/>
              </a:spcAft>
              <a:buClrTx/>
              <a:buSzTx/>
              <a:buFontTx/>
              <a:buNone/>
              <a:tabLst/>
              <a:defRPr/>
            </a:pPr>
            <a:r>
              <a:rPr kumimoji="0" lang="en-US" sz="800" b="1" i="0" u="none" strike="noStrike" kern="1200" cap="none" spc="0" normalizeH="0" baseline="0" noProof="0" dirty="0" smtClean="0">
                <a:ln>
                  <a:noFill/>
                </a:ln>
                <a:solidFill>
                  <a:prstClr val="black"/>
                </a:solidFill>
                <a:effectLst/>
                <a:uLnTx/>
                <a:uFillTx/>
                <a:latin typeface="Segoe UI" pitchFamily="34" charset="0"/>
                <a:ea typeface="+mn-ea"/>
                <a:cs typeface="+mn-cs"/>
              </a:rPr>
              <a:t>Slide Objective</a:t>
            </a:r>
          </a:p>
          <a:p>
            <a:r>
              <a:rPr lang="en-NZ" b="0" dirty="0" smtClean="0"/>
              <a:t>Understand the role that certificates play in Windows Azure</a:t>
            </a:r>
          </a:p>
          <a:p>
            <a:endParaRPr lang="en-NZ" dirty="0" smtClean="0"/>
          </a:p>
          <a:p>
            <a:r>
              <a:rPr lang="en-NZ" b="1" dirty="0" smtClean="0"/>
              <a:t>Speaker notes</a:t>
            </a:r>
            <a:r>
              <a:rPr lang="en-NZ" dirty="0" smtClean="0"/>
              <a:t/>
            </a:r>
            <a:br>
              <a:rPr lang="en-NZ" dirty="0" smtClean="0"/>
            </a:br>
            <a:r>
              <a:rPr lang="en-NZ" dirty="0" smtClean="0"/>
              <a:t>To ensure that access to the Service Management API is secure, you must first associate a certificate with your subscription. </a:t>
            </a:r>
          </a:p>
          <a:p>
            <a:endParaRPr lang="en-NZ" dirty="0" smtClean="0"/>
          </a:p>
          <a:p>
            <a:r>
              <a:rPr lang="en-NZ" dirty="0" smtClean="0"/>
              <a:t>The management service uses the certificate to authenticate requests. </a:t>
            </a:r>
          </a:p>
          <a:p>
            <a:r>
              <a:rPr lang="en-NZ" dirty="0" smtClean="0"/>
              <a:t>You can use a self-signed certificate or one signed by a certification authority. </a:t>
            </a:r>
          </a:p>
          <a:p>
            <a:r>
              <a:rPr lang="en-NZ" dirty="0" smtClean="0"/>
              <a:t>Any valid X.509 v3 is suitable as long as its key length is at least 2048 bits</a:t>
            </a:r>
          </a:p>
          <a:p>
            <a:endParaRPr lang="en-NZ" dirty="0" smtClean="0"/>
          </a:p>
          <a:p>
            <a:r>
              <a:rPr lang="en-NZ" b="1" dirty="0" smtClean="0">
                <a:effectLst/>
              </a:rPr>
              <a:t>Generating a Self-Signed Certificate </a:t>
            </a:r>
          </a:p>
          <a:p>
            <a:r>
              <a:rPr lang="en-NZ" dirty="0" smtClean="0">
                <a:effectLst/>
              </a:rPr>
              <a:t>To ensure that access to the Service Management API is secure, you must first associate a certificate with your subscription. </a:t>
            </a:r>
          </a:p>
          <a:p>
            <a:r>
              <a:rPr lang="en-NZ" dirty="0" smtClean="0">
                <a:effectLst/>
              </a:rPr>
              <a:t>The management service uses the certificate to authenticate requests. You can use a self-signed certificate or one signed by a certification authority.</a:t>
            </a:r>
            <a:br>
              <a:rPr lang="en-NZ" dirty="0" smtClean="0">
                <a:effectLst/>
              </a:rPr>
            </a:br>
            <a:r>
              <a:rPr lang="en-NZ" dirty="0" smtClean="0">
                <a:effectLst/>
              </a:rPr>
              <a:t/>
            </a:r>
            <a:br>
              <a:rPr lang="en-NZ" dirty="0" smtClean="0">
                <a:effectLst/>
              </a:rPr>
            </a:br>
            <a:r>
              <a:rPr lang="en-NZ" dirty="0" smtClean="0">
                <a:effectLst/>
              </a:rPr>
              <a:t>Run the following command to generate and install the certificate: </a:t>
            </a:r>
          </a:p>
          <a:p>
            <a:endParaRPr lang="en-NZ" dirty="0" smtClean="0">
              <a:effectLst/>
            </a:endParaRPr>
          </a:p>
          <a:p>
            <a:r>
              <a:rPr lang="en-NZ" dirty="0" smtClean="0">
                <a:effectLst/>
              </a:rPr>
              <a:t>makecert -r -pe -a sha1 -n CN=AzureMgmt -ss My -sky exchange -b 04/30/2010 -e 12/31/2039 "AzureMgmt.cer“</a:t>
            </a:r>
          </a:p>
          <a:p>
            <a:endParaRPr lang="en-NZ" dirty="0" smtClean="0">
              <a:effectLst/>
            </a:endParaRPr>
          </a:p>
          <a:p>
            <a:r>
              <a:rPr lang="en-NZ" b="1" dirty="0" smtClean="0">
                <a:effectLst/>
              </a:rPr>
              <a:t>Notes</a:t>
            </a:r>
          </a:p>
          <a:p>
            <a:r>
              <a:rPr lang="en-NZ" dirty="0" smtClean="0">
                <a:effectLst/>
              </a:rPr>
              <a:t>http://www.syringe.net.nz/2010/05/03/WindowsAzureCertificatesForSelfManagementScenarios.aspx</a:t>
            </a:r>
          </a:p>
          <a:p>
            <a:endParaRPr lang="en-NZ"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571965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b="1" dirty="0" smtClean="0"/>
              <a:t>Slide Objective</a:t>
            </a:r>
          </a:p>
          <a:p>
            <a:r>
              <a:rPr lang="en-NZ" b="0" dirty="0" smtClean="0"/>
              <a:t>Understand the steps required to call the management API</a:t>
            </a:r>
          </a:p>
          <a:p>
            <a:endParaRPr lang="en-NZ" b="1" dirty="0" smtClean="0"/>
          </a:p>
          <a:p>
            <a:r>
              <a:rPr lang="en-NZ" b="1" dirty="0" smtClean="0"/>
              <a:t>Speaker Notes</a:t>
            </a:r>
          </a:p>
          <a:p>
            <a:r>
              <a:rPr lang="en-NZ" dirty="0" smtClean="0">
                <a:effectLst/>
              </a:rPr>
              <a:t>The Windows Azure Management API uses x509 certificates to authenticate callers. In order to make a call to the API you need to have a </a:t>
            </a:r>
            <a:r>
              <a:rPr lang="en-NZ" sz="700" b="1" kern="1200" dirty="0" smtClean="0">
                <a:solidFill>
                  <a:schemeClr val="tx1"/>
                </a:solidFill>
                <a:effectLst/>
                <a:latin typeface="Segoe UI" pitchFamily="34" charset="0"/>
                <a:ea typeface="+mn-ea"/>
                <a:cs typeface="+mn-cs"/>
              </a:rPr>
              <a:t>certificate</a:t>
            </a:r>
            <a:r>
              <a:rPr lang="en-NZ" dirty="0" smtClean="0">
                <a:effectLst/>
              </a:rPr>
              <a:t> with both public and private key at the client and the public key uploaded into the Azure portal. But, if you then want to call the management API from your Windows Azure VMs then you’ll also need to install the cert into the instances by defining them in the service definition This post will show you how.</a:t>
            </a:r>
            <a:endParaRPr lang="en-NZ" b="1" dirty="0" smtClean="0"/>
          </a:p>
          <a:p>
            <a:endParaRPr lang="en-NZ" baseline="0" dirty="0" smtClean="0"/>
          </a:p>
          <a:p>
            <a:r>
              <a:rPr lang="en-NZ" dirty="0" smtClean="0">
                <a:effectLst/>
              </a:rPr>
              <a:t>We’ll be creating a self signed </a:t>
            </a:r>
            <a:r>
              <a:rPr lang="en-NZ" sz="700" b="1" kern="1200" dirty="0" smtClean="0">
                <a:solidFill>
                  <a:schemeClr val="tx1"/>
                </a:solidFill>
                <a:effectLst/>
                <a:latin typeface="Segoe UI" pitchFamily="34" charset="0"/>
                <a:ea typeface="+mn-ea"/>
                <a:cs typeface="+mn-cs"/>
              </a:rPr>
              <a:t>certificate</a:t>
            </a:r>
            <a:r>
              <a:rPr lang="en-NZ" dirty="0" smtClean="0">
                <a:effectLst/>
              </a:rPr>
              <a:t>, then uploading that </a:t>
            </a:r>
            <a:r>
              <a:rPr lang="en-NZ" sz="700" b="1" kern="1200" dirty="0" smtClean="0">
                <a:solidFill>
                  <a:schemeClr val="tx1"/>
                </a:solidFill>
                <a:effectLst/>
                <a:latin typeface="Segoe UI" pitchFamily="34" charset="0"/>
                <a:ea typeface="+mn-ea"/>
                <a:cs typeface="+mn-cs"/>
              </a:rPr>
              <a:t>certificate</a:t>
            </a:r>
            <a:r>
              <a:rPr lang="en-NZ" dirty="0" smtClean="0">
                <a:effectLst/>
              </a:rPr>
              <a:t> into the Windows Azure management portal. Finally we’ll add the </a:t>
            </a:r>
            <a:r>
              <a:rPr lang="en-NZ" sz="700" b="1" kern="1200" dirty="0" smtClean="0">
                <a:solidFill>
                  <a:schemeClr val="tx1"/>
                </a:solidFill>
                <a:effectLst/>
                <a:latin typeface="Segoe UI" pitchFamily="34" charset="0"/>
                <a:ea typeface="+mn-ea"/>
                <a:cs typeface="+mn-cs"/>
              </a:rPr>
              <a:t>certificate</a:t>
            </a:r>
            <a:r>
              <a:rPr lang="en-NZ" dirty="0" smtClean="0">
                <a:effectLst/>
              </a:rPr>
              <a:t> to our service model to ensure that Windows Azure installs the </a:t>
            </a:r>
            <a:r>
              <a:rPr lang="en-NZ" sz="700" b="1" kern="1200" dirty="0" smtClean="0">
                <a:solidFill>
                  <a:schemeClr val="tx1"/>
                </a:solidFill>
                <a:effectLst/>
                <a:latin typeface="Segoe UI" pitchFamily="34" charset="0"/>
                <a:ea typeface="+mn-ea"/>
                <a:cs typeface="+mn-cs"/>
              </a:rPr>
              <a:t>certificate</a:t>
            </a:r>
            <a:r>
              <a:rPr lang="en-NZ" dirty="0" smtClean="0">
                <a:effectLst/>
              </a:rPr>
              <a:t> into our VM instance when it is started.</a:t>
            </a:r>
            <a:endParaRPr lang="en-NZ" baseline="0" dirty="0" smtClean="0"/>
          </a:p>
          <a:p>
            <a:endParaRPr lang="en-NZ" baseline="0" dirty="0" smtClean="0"/>
          </a:p>
          <a:p>
            <a:r>
              <a:rPr lang="en-NZ" b="1" dirty="0" smtClean="0">
                <a:effectLst/>
              </a:rPr>
              <a:t>Notes</a:t>
            </a:r>
          </a:p>
          <a:p>
            <a:r>
              <a:rPr lang="en-NZ" b="0" dirty="0" smtClean="0">
                <a:effectLst/>
              </a:rPr>
              <a:t>Full How To here</a:t>
            </a:r>
          </a:p>
          <a:p>
            <a:r>
              <a:rPr lang="en-NZ" dirty="0" smtClean="0">
                <a:effectLst/>
              </a:rPr>
              <a:t>http://www.syringe.net.nz/2010/05/03/WindowsAzureCertificatesForSelfManagementScenarios.aspx</a:t>
            </a:r>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122634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b="1" dirty="0" smtClean="0"/>
              <a:t>Slide Objective</a:t>
            </a:r>
          </a:p>
          <a:p>
            <a:r>
              <a:rPr lang="en-NZ" b="0" dirty="0" smtClean="0"/>
              <a:t>Understand the steps required to call the management API</a:t>
            </a:r>
          </a:p>
          <a:p>
            <a:endParaRPr lang="en-NZ" b="1" dirty="0" smtClean="0"/>
          </a:p>
          <a:p>
            <a:r>
              <a:rPr lang="en-NZ" b="1" dirty="0" smtClean="0"/>
              <a:t>Speaker Notes</a:t>
            </a:r>
          </a:p>
          <a:p>
            <a:r>
              <a:rPr lang="en-NZ" dirty="0" smtClean="0">
                <a:effectLst/>
              </a:rPr>
              <a:t>The Windows Azure Management API uses x509 certificates to authenticate callers. In order to make a call to the API you need to have a </a:t>
            </a:r>
            <a:r>
              <a:rPr lang="en-NZ" sz="700" b="1" kern="1200" dirty="0" smtClean="0">
                <a:solidFill>
                  <a:schemeClr val="tx1"/>
                </a:solidFill>
                <a:effectLst/>
                <a:latin typeface="Segoe UI" pitchFamily="34" charset="0"/>
                <a:ea typeface="+mn-ea"/>
                <a:cs typeface="+mn-cs"/>
              </a:rPr>
              <a:t>certificate</a:t>
            </a:r>
            <a:r>
              <a:rPr lang="en-NZ" dirty="0" smtClean="0">
                <a:effectLst/>
              </a:rPr>
              <a:t> with both public and private key at the client and the public key uploaded into the Azure portal. But, if you then want to call the management API from your Windows Azure VMs then you’ll also need to install the cert into the instances by defining them in the service definition This post will show you how.</a:t>
            </a:r>
            <a:endParaRPr lang="en-NZ" b="1" dirty="0" smtClean="0"/>
          </a:p>
          <a:p>
            <a:endParaRPr lang="en-NZ" baseline="0" dirty="0" smtClean="0"/>
          </a:p>
          <a:p>
            <a:r>
              <a:rPr lang="en-NZ" dirty="0" smtClean="0">
                <a:effectLst/>
              </a:rPr>
              <a:t>We’ll be creating a self signed </a:t>
            </a:r>
            <a:r>
              <a:rPr lang="en-NZ" sz="700" b="1" kern="1200" dirty="0" smtClean="0">
                <a:solidFill>
                  <a:schemeClr val="tx1"/>
                </a:solidFill>
                <a:effectLst/>
                <a:latin typeface="Segoe UI" pitchFamily="34" charset="0"/>
                <a:ea typeface="+mn-ea"/>
                <a:cs typeface="+mn-cs"/>
              </a:rPr>
              <a:t>certificate</a:t>
            </a:r>
            <a:r>
              <a:rPr lang="en-NZ" dirty="0" smtClean="0">
                <a:effectLst/>
              </a:rPr>
              <a:t>, then uploading that </a:t>
            </a:r>
            <a:r>
              <a:rPr lang="en-NZ" sz="700" b="1" kern="1200" dirty="0" smtClean="0">
                <a:solidFill>
                  <a:schemeClr val="tx1"/>
                </a:solidFill>
                <a:effectLst/>
                <a:latin typeface="Segoe UI" pitchFamily="34" charset="0"/>
                <a:ea typeface="+mn-ea"/>
                <a:cs typeface="+mn-cs"/>
              </a:rPr>
              <a:t>certificate</a:t>
            </a:r>
            <a:r>
              <a:rPr lang="en-NZ" dirty="0" smtClean="0">
                <a:effectLst/>
              </a:rPr>
              <a:t> into the Windows Azure management portal. Finally we’ll add the </a:t>
            </a:r>
            <a:r>
              <a:rPr lang="en-NZ" sz="700" b="1" kern="1200" dirty="0" smtClean="0">
                <a:solidFill>
                  <a:schemeClr val="tx1"/>
                </a:solidFill>
                <a:effectLst/>
                <a:latin typeface="Segoe UI" pitchFamily="34" charset="0"/>
                <a:ea typeface="+mn-ea"/>
                <a:cs typeface="+mn-cs"/>
              </a:rPr>
              <a:t>certificate</a:t>
            </a:r>
            <a:r>
              <a:rPr lang="en-NZ" dirty="0" smtClean="0">
                <a:effectLst/>
              </a:rPr>
              <a:t> to our service model to ensure that Windows Azure installs the </a:t>
            </a:r>
            <a:r>
              <a:rPr lang="en-NZ" sz="700" b="1" kern="1200" dirty="0" smtClean="0">
                <a:solidFill>
                  <a:schemeClr val="tx1"/>
                </a:solidFill>
                <a:effectLst/>
                <a:latin typeface="Segoe UI" pitchFamily="34" charset="0"/>
                <a:ea typeface="+mn-ea"/>
                <a:cs typeface="+mn-cs"/>
              </a:rPr>
              <a:t>certificate</a:t>
            </a:r>
            <a:r>
              <a:rPr lang="en-NZ" dirty="0" smtClean="0">
                <a:effectLst/>
              </a:rPr>
              <a:t> into our VM instance when it is started.</a:t>
            </a:r>
            <a:endParaRPr lang="en-NZ" baseline="0" dirty="0" smtClean="0"/>
          </a:p>
          <a:p>
            <a:endParaRPr lang="en-NZ" baseline="0" dirty="0" smtClean="0"/>
          </a:p>
          <a:p>
            <a:r>
              <a:rPr lang="en-NZ" b="1" dirty="0" smtClean="0">
                <a:effectLst/>
              </a:rPr>
              <a:t>Notes</a:t>
            </a:r>
          </a:p>
          <a:p>
            <a:r>
              <a:rPr lang="en-NZ" b="0" dirty="0" smtClean="0">
                <a:effectLst/>
              </a:rPr>
              <a:t>Full How To here</a:t>
            </a:r>
          </a:p>
          <a:p>
            <a:r>
              <a:rPr lang="en-NZ" dirty="0" smtClean="0">
                <a:effectLst/>
              </a:rPr>
              <a:t>http://www.syringe.net.nz/2010/05/03/WindowsAzureCertificatesForSelfManagementScenarios.aspx</a:t>
            </a:r>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122634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605868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620114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Introduce CSManage</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 Notes</a:t>
            </a:r>
          </a:p>
          <a:p>
            <a:pPr marL="0" marR="0" indent="0" algn="l" defTabSz="713295" rtl="0" eaLnBrk="1" fontAlgn="auto" latinLnBrk="0" hangingPunct="1">
              <a:lnSpc>
                <a:spcPct val="90000"/>
              </a:lnSpc>
              <a:spcBef>
                <a:spcPts val="0"/>
              </a:spcBef>
              <a:spcAft>
                <a:spcPts val="260"/>
              </a:spcAft>
              <a:buClrTx/>
              <a:buSzTx/>
              <a:buFontTx/>
              <a:buNone/>
              <a:tabLst/>
              <a:defRPr/>
            </a:pPr>
            <a:r>
              <a:rPr lang="en-NZ" dirty="0" smtClean="0"/>
              <a:t>What is csmanage? </a:t>
            </a:r>
            <a:r>
              <a:rPr lang="en-NZ" dirty="0" smtClean="0">
                <a:sym typeface="Wingdings" pitchFamily="2" charset="2"/>
              </a:rPr>
              <a:t></a:t>
            </a:r>
            <a:r>
              <a:rPr lang="en-NZ" baseline="0" dirty="0" smtClean="0"/>
              <a:t> wraps</a:t>
            </a:r>
            <a:r>
              <a:rPr lang="en-NZ" dirty="0" smtClean="0"/>
              <a:t> Service Management API</a:t>
            </a:r>
          </a:p>
          <a:p>
            <a:pPr marL="0" marR="0" indent="0" algn="l" defTabSz="713295" rtl="0" eaLnBrk="1" fontAlgn="auto" latinLnBrk="0" hangingPunct="1">
              <a:lnSpc>
                <a:spcPct val="90000"/>
              </a:lnSpc>
              <a:spcBef>
                <a:spcPts val="0"/>
              </a:spcBef>
              <a:spcAft>
                <a:spcPts val="260"/>
              </a:spcAft>
              <a:buClrTx/>
              <a:buSzTx/>
              <a:buFontTx/>
              <a:buNone/>
              <a:tabLst/>
              <a:defRPr/>
            </a:pPr>
            <a:r>
              <a:rPr lang="en-NZ" dirty="0" smtClean="0">
                <a:effectLst/>
              </a:rPr>
              <a:t>a tool to manage your deployments and services, using the Windows Azure Service Management API</a:t>
            </a:r>
          </a:p>
          <a:p>
            <a:pPr marL="0" marR="0" indent="0" algn="l" defTabSz="713295" rtl="0" eaLnBrk="1" fontAlgn="auto" latinLnBrk="0" hangingPunct="1">
              <a:lnSpc>
                <a:spcPct val="90000"/>
              </a:lnSpc>
              <a:spcBef>
                <a:spcPts val="0"/>
              </a:spcBef>
              <a:spcAft>
                <a:spcPts val="260"/>
              </a:spcAft>
              <a:buClrTx/>
              <a:buSzTx/>
              <a:buFontTx/>
              <a:buNone/>
              <a:tabLst/>
              <a:defRPr/>
            </a:pPr>
            <a:endParaRPr lang="en-NZ" dirty="0" smtClean="0"/>
          </a:p>
          <a:p>
            <a:r>
              <a:rPr lang="en-NZ" dirty="0" smtClean="0"/>
              <a:t>Where do I get it?</a:t>
            </a:r>
          </a:p>
          <a:p>
            <a:r>
              <a:rPr lang="en-NZ" dirty="0" smtClean="0"/>
              <a:t>On Codeplex</a:t>
            </a:r>
          </a:p>
          <a:p>
            <a:r>
              <a:rPr lang="en-NZ" dirty="0" smtClean="0"/>
              <a:t>http://code.msdn.microsoft.com/windowsazuresamples</a:t>
            </a:r>
          </a:p>
          <a:p>
            <a:endParaRPr lang="en-NZ" dirty="0" smtClean="0"/>
          </a:p>
          <a:p>
            <a:endParaRPr lang="en-NZ" dirty="0" smtClean="0"/>
          </a:p>
          <a:p>
            <a:r>
              <a:rPr lang="en-NZ" dirty="0" smtClean="0"/>
              <a:t>What does it do?</a:t>
            </a:r>
          </a:p>
          <a:p>
            <a:pPr lvl="1"/>
            <a:r>
              <a:rPr lang="en-NZ" dirty="0" smtClean="0"/>
              <a:t>A</a:t>
            </a:r>
            <a:r>
              <a:rPr lang="en-NZ" baseline="0" dirty="0" smtClean="0"/>
              <a:t> command line tool to wrap the Service management API</a:t>
            </a:r>
            <a:endParaRPr lang="en-NZ" dirty="0" smtClean="0"/>
          </a:p>
          <a:p>
            <a:pPr lvl="1"/>
            <a:endParaRPr lang="en-NZ" dirty="0" smtClean="0"/>
          </a:p>
          <a:p>
            <a:pPr marL="171450" marR="0" lvl="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NZ" dirty="0" smtClean="0"/>
              <a:t>Run Service</a:t>
            </a:r>
          </a:p>
          <a:p>
            <a:pPr marL="548118" marR="0" lvl="3"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NZ" dirty="0" smtClean="0"/>
              <a:t>csmanage /update-deployment /hosted-service:&lt;service&gt;</a:t>
            </a:r>
            <a:br>
              <a:rPr lang="en-NZ" dirty="0" smtClean="0"/>
            </a:br>
            <a:r>
              <a:rPr lang="en-NZ" dirty="0" smtClean="0"/>
              <a:t>	/slot:staging/status:running</a:t>
            </a:r>
          </a:p>
          <a:p>
            <a:pPr lvl="1"/>
            <a:endParaRPr lang="en-NZ"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461578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sz="1400" b="1" kern="1200" dirty="0" smtClean="0">
                <a:solidFill>
                  <a:schemeClr val="tx1"/>
                </a:solidFill>
                <a:latin typeface="Segoe UI" pitchFamily="34" charset="0"/>
                <a:ea typeface="+mn-ea"/>
                <a:cs typeface="+mn-cs"/>
              </a:rPr>
              <a:t>Slide Objective</a:t>
            </a:r>
          </a:p>
          <a:p>
            <a:pPr marL="171450" indent="-171450">
              <a:buFont typeface="Arial" pitchFamily="34" charset="0"/>
              <a:buChar char="•"/>
            </a:pPr>
            <a:r>
              <a:rPr lang="en-US" sz="1200" kern="1200" dirty="0" smtClean="0">
                <a:solidFill>
                  <a:schemeClr val="tx1"/>
                </a:solidFill>
                <a:latin typeface="Segoe UI" pitchFamily="34" charset="0"/>
                <a:ea typeface="Segoe UI" pitchFamily="34" charset="0"/>
                <a:cs typeface="Segoe UI" pitchFamily="34" charset="0"/>
              </a:rPr>
              <a:t>Highlight the stages of a typical deployment</a:t>
            </a:r>
          </a:p>
          <a:p>
            <a:pPr marL="261231" lvl="2" indent="-171450"/>
            <a:r>
              <a:rPr lang="en-US" sz="1200" kern="1200" dirty="0" smtClean="0">
                <a:solidFill>
                  <a:schemeClr val="tx1"/>
                </a:solidFill>
                <a:latin typeface="Segoe UI" pitchFamily="34" charset="0"/>
                <a:ea typeface="Segoe UI" pitchFamily="34" charset="0"/>
                <a:cs typeface="Segoe UI" pitchFamily="34" charset="0"/>
              </a:rPr>
              <a:t>Local development </a:t>
            </a:r>
          </a:p>
          <a:p>
            <a:pPr marL="261231" lvl="2" indent="-171450"/>
            <a:r>
              <a:rPr lang="en-US" sz="1200" kern="1200" dirty="0" smtClean="0">
                <a:solidFill>
                  <a:schemeClr val="tx1"/>
                </a:solidFill>
                <a:latin typeface="Segoe UI" pitchFamily="34" charset="0"/>
                <a:ea typeface="Segoe UI" pitchFamily="34" charset="0"/>
                <a:cs typeface="Segoe UI" pitchFamily="34" charset="0"/>
              </a:rPr>
              <a:t>Hybrid of local and Windows Azure </a:t>
            </a:r>
          </a:p>
          <a:p>
            <a:pPr marL="261231" lvl="2" indent="-171450"/>
            <a:r>
              <a:rPr lang="en-US" sz="1200" kern="1200" dirty="0" smtClean="0">
                <a:solidFill>
                  <a:schemeClr val="tx1"/>
                </a:solidFill>
                <a:latin typeface="Segoe UI" pitchFamily="34" charset="0"/>
                <a:ea typeface="Segoe UI" pitchFamily="34" charset="0"/>
                <a:cs typeface="Segoe UI" pitchFamily="34" charset="0"/>
              </a:rPr>
              <a:t>Everything in Windows Azure in staging </a:t>
            </a:r>
          </a:p>
          <a:p>
            <a:pPr marL="261231" lvl="2" indent="-171450"/>
            <a:r>
              <a:rPr lang="en-US" sz="1200" kern="1200" dirty="0" smtClean="0">
                <a:solidFill>
                  <a:schemeClr val="tx1"/>
                </a:solidFill>
                <a:latin typeface="Segoe UI" pitchFamily="34" charset="0"/>
                <a:ea typeface="Segoe UI" pitchFamily="34" charset="0"/>
                <a:cs typeface="Segoe UI" pitchFamily="34" charset="0"/>
              </a:rPr>
              <a:t>Swap from Staging to Production</a:t>
            </a:r>
          </a:p>
          <a:p>
            <a:pPr marL="171450" indent="-171450">
              <a:buFont typeface="Arial" pitchFamily="34" charset="0"/>
              <a:buChar char="•"/>
            </a:pPr>
            <a:endParaRPr lang="en-US" sz="1400" kern="1200" dirty="0" smtClean="0">
              <a:solidFill>
                <a:schemeClr val="tx1"/>
              </a:solidFill>
              <a:latin typeface="Segoe UI" pitchFamily="34" charset="0"/>
              <a:ea typeface="+mn-ea"/>
              <a:cs typeface="+mn-cs"/>
            </a:endParaRPr>
          </a:p>
          <a:p>
            <a:pPr marL="0" indent="0">
              <a:buFont typeface="Arial" pitchFamily="34" charset="0"/>
              <a:buNone/>
            </a:pPr>
            <a:r>
              <a:rPr lang="en-US" sz="1400" b="1" kern="1200" dirty="0" smtClean="0">
                <a:solidFill>
                  <a:schemeClr val="tx1"/>
                </a:solidFill>
                <a:latin typeface="Segoe UI" pitchFamily="34" charset="0"/>
                <a:ea typeface="+mn-ea"/>
                <a:cs typeface="+mn-cs"/>
              </a:rPr>
              <a:t>Speaking Points</a:t>
            </a:r>
            <a:endParaRPr lang="en-US" sz="1600" b="0" kern="1200" dirty="0" smtClean="0">
              <a:solidFill>
                <a:schemeClr val="tx1"/>
              </a:solidFill>
              <a:latin typeface="Segoe UI" pitchFamily="34" charset="0"/>
              <a:ea typeface="Segoe UI" pitchFamily="34" charset="0"/>
              <a:cs typeface="Segoe UI" pitchFamily="34" charset="0"/>
            </a:endParaRPr>
          </a:p>
          <a:p>
            <a:pPr marL="171450" indent="-171450">
              <a:buFont typeface="Arial" pitchFamily="34" charset="0"/>
              <a:buChar char="•"/>
            </a:pPr>
            <a:r>
              <a:rPr lang="en-US" sz="1200" kern="1200" dirty="0" smtClean="0">
                <a:solidFill>
                  <a:schemeClr val="tx1"/>
                </a:solidFill>
                <a:latin typeface="Segoe UI" pitchFamily="34" charset="0"/>
                <a:ea typeface="Segoe UI" pitchFamily="34" charset="0"/>
                <a:cs typeface="Segoe UI" pitchFamily="34" charset="0"/>
              </a:rPr>
              <a:t>Debugging is not currently supported in Windows Azure</a:t>
            </a:r>
          </a:p>
          <a:p>
            <a:pPr marL="171450" indent="-171450">
              <a:buFont typeface="Arial" pitchFamily="34" charset="0"/>
              <a:buChar char="•"/>
            </a:pPr>
            <a:r>
              <a:rPr lang="en-US" sz="1200" kern="1200" dirty="0" smtClean="0">
                <a:solidFill>
                  <a:schemeClr val="tx1"/>
                </a:solidFill>
                <a:latin typeface="Segoe UI" pitchFamily="34" charset="0"/>
                <a:ea typeface="Segoe UI" pitchFamily="34" charset="0"/>
                <a:cs typeface="Segoe UI" pitchFamily="34" charset="0"/>
              </a:rPr>
              <a:t>Set breakpoints &amp;  debug in Local Development Fabric.</a:t>
            </a:r>
          </a:p>
          <a:p>
            <a:pPr marL="171450" indent="-171450">
              <a:buFont typeface="Arial" pitchFamily="34" charset="0"/>
              <a:buChar char="•"/>
            </a:pPr>
            <a:r>
              <a:rPr lang="en-US" sz="1200" kern="1200" dirty="0" smtClean="0">
                <a:solidFill>
                  <a:schemeClr val="tx1"/>
                </a:solidFill>
                <a:latin typeface="Segoe UI" pitchFamily="34" charset="0"/>
                <a:ea typeface="Segoe UI" pitchFamily="34" charset="0"/>
                <a:cs typeface="Segoe UI" pitchFamily="34" charset="0"/>
              </a:rPr>
              <a:t>Test initially with development storage, but test with Windows Azure storage to test with large volumes of data whilst still keeping your roles local for debugging</a:t>
            </a:r>
          </a:p>
          <a:p>
            <a:pPr marL="171450" indent="-171450">
              <a:buFont typeface="Arial" pitchFamily="34" charset="0"/>
              <a:buChar char="•"/>
            </a:pPr>
            <a:r>
              <a:rPr lang="en-US" sz="1200" kern="1200" dirty="0" smtClean="0">
                <a:solidFill>
                  <a:schemeClr val="tx1"/>
                </a:solidFill>
                <a:latin typeface="Segoe UI" pitchFamily="34" charset="0"/>
                <a:ea typeface="Segoe UI" pitchFamily="34" charset="0"/>
                <a:cs typeface="Segoe UI" pitchFamily="34" charset="0"/>
              </a:rPr>
              <a:t>Once you are happy with the Worker/Web Roles running locally deploy everything to Staging and run tests in this environment</a:t>
            </a:r>
          </a:p>
          <a:p>
            <a:pPr marL="171450" indent="-171450">
              <a:buFont typeface="Arial" pitchFamily="34" charset="0"/>
              <a:buChar char="•"/>
            </a:pPr>
            <a:r>
              <a:rPr lang="en-US" sz="1200" kern="1200" dirty="0" smtClean="0">
                <a:solidFill>
                  <a:schemeClr val="tx1"/>
                </a:solidFill>
                <a:latin typeface="Segoe UI" pitchFamily="34" charset="0"/>
                <a:ea typeface="Segoe UI" pitchFamily="34" charset="0"/>
                <a:cs typeface="Segoe UI" pitchFamily="34" charset="0"/>
              </a:rPr>
              <a:t>Once all tests in staging pass, promote everything to production</a:t>
            </a:r>
          </a:p>
          <a:p>
            <a:pPr marL="171450" marR="0" indent="-171450" fontAlgn="auto">
              <a:spcBef>
                <a:spcPts val="0"/>
              </a:spcBef>
              <a:buClrTx/>
              <a:buSzTx/>
              <a:buFont typeface="Arial" pitchFamily="34" charset="0"/>
              <a:buChar char="•"/>
              <a:tabLst/>
              <a:defRPr/>
            </a:pPr>
            <a:r>
              <a:rPr lang="en-US" sz="1200" kern="1200" dirty="0" smtClean="0">
                <a:solidFill>
                  <a:schemeClr val="tx1"/>
                </a:solidFill>
                <a:latin typeface="Segoe UI" pitchFamily="34" charset="0"/>
                <a:ea typeface="Segoe UI" pitchFamily="34" charset="0"/>
                <a:cs typeface="Segoe UI" pitchFamily="34" charset="0"/>
              </a:rPr>
              <a:t>Worker roles in the “Staging” project are operational – and as such will process messages from queues etc. You should design for this.</a:t>
            </a:r>
            <a:endParaRPr lang="en-NZ" sz="1200" kern="1200" dirty="0">
              <a:solidFill>
                <a:schemeClr val="tx1"/>
              </a:solidFill>
              <a:latin typeface="Segoe UI" pitchFamily="34" charset="0"/>
              <a:ea typeface="Segoe UI" pitchFamily="34" charset="0"/>
              <a:cs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445437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Introduce The Windows Azure Powershell Cmdlets</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 Notes</a:t>
            </a:r>
          </a:p>
          <a:p>
            <a:pPr marL="166146" lvl="1" indent="-82557"/>
            <a:r>
              <a:rPr lang="en-NZ" dirty="0" smtClean="0">
                <a:effectLst/>
              </a:rPr>
              <a:t>A set of PowerShell cmdlets wrapping the Windows Azure Service Management API and Diagnostics API. </a:t>
            </a:r>
          </a:p>
          <a:p>
            <a:pPr marL="166146" lvl="1" indent="-82557"/>
            <a:r>
              <a:rPr lang="en-NZ" dirty="0" smtClean="0">
                <a:effectLst/>
              </a:rPr>
              <a:t>Script out your deployments, upgrades, and scaling of your Windows Azure applications as well as set and manage your diagnostics configuration. </a:t>
            </a:r>
          </a:p>
          <a:p>
            <a:pPr marL="166146" lvl="1" indent="-82557"/>
            <a:r>
              <a:rPr lang="en-NZ" dirty="0" smtClean="0"/>
              <a:t>Every call to the Service Management API requires an X509 certificate and the subscription ID for the account.</a:t>
            </a:r>
          </a:p>
          <a:p>
            <a:pPr marL="166146" lvl="1" indent="-82557"/>
            <a:endParaRPr lang="en-NZ" dirty="0" smtClean="0"/>
          </a:p>
          <a:p>
            <a:pPr marL="166146" lvl="1" indent="-82557"/>
            <a:r>
              <a:rPr lang="en-NZ" dirty="0" smtClean="0"/>
              <a:t>PowerShell allows output of each command to be piped to another command. Notice how the operations above are piped and chained together</a:t>
            </a:r>
            <a:br>
              <a:rPr lang="en-NZ" dirty="0" smtClean="0"/>
            </a:br>
            <a:endParaRPr lang="en-NZ" dirty="0" smtClean="0"/>
          </a:p>
          <a:p>
            <a:pPr marL="166146" lvl="1" indent="-82557"/>
            <a:r>
              <a:rPr lang="en-NZ" dirty="0" smtClean="0">
                <a:effectLst/>
              </a:rPr>
              <a:t>Actions that can be performed</a:t>
            </a:r>
          </a:p>
          <a:p>
            <a:pPr marL="255927" lvl="2" indent="-82557"/>
            <a:r>
              <a:rPr lang="en-NZ" dirty="0" smtClean="0"/>
              <a:t>Deploy  &amp; upgrade hosted services </a:t>
            </a:r>
          </a:p>
          <a:p>
            <a:pPr marL="255927" lvl="2" indent="-82557"/>
            <a:r>
              <a:rPr lang="en-NZ" dirty="0" smtClean="0"/>
              <a:t>Remove your hosted services </a:t>
            </a:r>
          </a:p>
          <a:p>
            <a:pPr marL="255927" lvl="2" indent="-82557"/>
            <a:r>
              <a:rPr lang="en-NZ" dirty="0" smtClean="0"/>
              <a:t>Manage your storage accounts </a:t>
            </a:r>
          </a:p>
          <a:p>
            <a:pPr marL="255927" lvl="2" indent="-82557"/>
            <a:r>
              <a:rPr lang="en-NZ" dirty="0" smtClean="0"/>
              <a:t>Manage your certificates </a:t>
            </a:r>
          </a:p>
          <a:p>
            <a:pPr marL="255927" lvl="2" indent="-82557"/>
            <a:r>
              <a:rPr lang="en-NZ" dirty="0" smtClean="0"/>
              <a:t>Configure your diagnostics </a:t>
            </a:r>
          </a:p>
          <a:p>
            <a:pPr marL="255927" lvl="2" indent="-82557"/>
            <a:r>
              <a:rPr lang="en-NZ" dirty="0" smtClean="0"/>
              <a:t>Transfer diagnostics information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428571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Introduce The Windows Azure Powershell Cmdlets</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 Notes</a:t>
            </a:r>
          </a:p>
          <a:p>
            <a:r>
              <a:rPr lang="en-NZ" dirty="0" smtClean="0"/>
              <a:t>This slide talks to an end to end automated</a:t>
            </a:r>
            <a:r>
              <a:rPr lang="en-NZ" baseline="0" dirty="0" smtClean="0"/>
              <a:t> deployment process.</a:t>
            </a:r>
          </a:p>
          <a:p>
            <a:endParaRPr lang="en-NZ" baseline="0" dirty="0" smtClean="0"/>
          </a:p>
          <a:p>
            <a:r>
              <a:rPr lang="en-NZ" baseline="0" dirty="0" smtClean="0"/>
              <a:t>The tools out lined above should allow developers to created scripted build and deployment processes that</a:t>
            </a:r>
          </a:p>
          <a:p>
            <a:pPr marL="228600" indent="-228600">
              <a:buAutoNum type="alphaLcParenR"/>
            </a:pPr>
            <a:r>
              <a:rPr lang="en-NZ" baseline="0" dirty="0" smtClean="0"/>
              <a:t>Build the project</a:t>
            </a:r>
          </a:p>
          <a:p>
            <a:pPr marL="228600" indent="-228600">
              <a:buAutoNum type="alphaLcParenR"/>
            </a:pPr>
            <a:r>
              <a:rPr lang="en-NZ" baseline="0" dirty="0" smtClean="0"/>
              <a:t>Package the project with CSPack</a:t>
            </a:r>
          </a:p>
          <a:p>
            <a:pPr marL="228600" indent="-228600">
              <a:buAutoNum type="alphaLcParenR"/>
            </a:pPr>
            <a:r>
              <a:rPr lang="en-NZ" baseline="0" dirty="0" smtClean="0"/>
              <a:t>Deploy the package into the Dev fabric for testing using CSRun</a:t>
            </a:r>
          </a:p>
          <a:p>
            <a:pPr marL="228600" indent="-228600">
              <a:buAutoNum type="alphaLcParenR"/>
            </a:pPr>
            <a:r>
              <a:rPr lang="en-NZ" baseline="0" dirty="0" smtClean="0"/>
              <a:t>Upload the package to Windows Azure storage</a:t>
            </a:r>
          </a:p>
          <a:p>
            <a:pPr marL="228600" indent="-228600">
              <a:buAutoNum type="alphaLcParenR"/>
            </a:pPr>
            <a:r>
              <a:rPr lang="en-NZ" baseline="0" dirty="0" smtClean="0"/>
              <a:t>Create a deployment using the Powershell Cmdlets and the package in storage</a:t>
            </a:r>
          </a:p>
          <a:p>
            <a:pPr marL="228600" indent="-228600">
              <a:buAutoNum type="alphaLcParenR"/>
            </a:pPr>
            <a:r>
              <a:rPr lang="en-NZ" baseline="0" dirty="0" smtClean="0"/>
              <a:t>Test against the cloud based deployment</a:t>
            </a:r>
          </a:p>
          <a:p>
            <a:pPr marL="228600" indent="-228600">
              <a:buAutoNum type="alphaLcParenR"/>
            </a:pPr>
            <a:r>
              <a:rPr lang="en-NZ" baseline="0" dirty="0" smtClean="0"/>
              <a:t>VIP Swap or roll an upgrade</a:t>
            </a:r>
          </a:p>
          <a:p>
            <a:endParaRPr lang="en-NZ"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417934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Introduce The Windows Azure Powershell Cmdlets</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 Notes</a:t>
            </a:r>
          </a:p>
          <a:p>
            <a:r>
              <a:rPr lang="en-NZ" dirty="0" smtClean="0"/>
              <a:t>This slide talks to an end to end automated</a:t>
            </a:r>
            <a:r>
              <a:rPr lang="en-NZ" baseline="0" dirty="0" smtClean="0"/>
              <a:t> deployment process.</a:t>
            </a:r>
          </a:p>
          <a:p>
            <a:endParaRPr lang="en-NZ" baseline="0" dirty="0" smtClean="0"/>
          </a:p>
          <a:p>
            <a:r>
              <a:rPr lang="en-NZ" baseline="0" dirty="0" smtClean="0"/>
              <a:t>The tools out lined above should allow developers to created scripted build and deployment processes that</a:t>
            </a:r>
          </a:p>
          <a:p>
            <a:pPr marL="228600" indent="-228600">
              <a:buAutoNum type="alphaLcParenR"/>
            </a:pPr>
            <a:r>
              <a:rPr lang="en-NZ" baseline="0" dirty="0" smtClean="0"/>
              <a:t>Build the project</a:t>
            </a:r>
          </a:p>
          <a:p>
            <a:pPr marL="228600" indent="-228600">
              <a:buAutoNum type="alphaLcParenR"/>
            </a:pPr>
            <a:r>
              <a:rPr lang="en-NZ" baseline="0" dirty="0" smtClean="0"/>
              <a:t>Package the project with CSPack</a:t>
            </a:r>
          </a:p>
          <a:p>
            <a:pPr marL="228600" indent="-228600">
              <a:buAutoNum type="alphaLcParenR"/>
            </a:pPr>
            <a:r>
              <a:rPr lang="en-NZ" baseline="0" dirty="0" smtClean="0"/>
              <a:t>Deploy the package into the Dev fabric for testing using CSRun</a:t>
            </a:r>
          </a:p>
          <a:p>
            <a:pPr marL="228600" indent="-228600">
              <a:buAutoNum type="alphaLcParenR"/>
            </a:pPr>
            <a:r>
              <a:rPr lang="en-NZ" baseline="0" dirty="0" smtClean="0"/>
              <a:t>Upload the package to Windows Azure storage</a:t>
            </a:r>
          </a:p>
          <a:p>
            <a:pPr marL="228600" indent="-228600">
              <a:buAutoNum type="alphaLcParenR"/>
            </a:pPr>
            <a:r>
              <a:rPr lang="en-NZ" baseline="0" dirty="0" smtClean="0"/>
              <a:t>Create a deployment using the Powershell Cmdlets and the package in storage</a:t>
            </a:r>
          </a:p>
          <a:p>
            <a:pPr marL="228600" indent="-228600">
              <a:buAutoNum type="alphaLcParenR"/>
            </a:pPr>
            <a:r>
              <a:rPr lang="en-NZ" baseline="0" dirty="0" smtClean="0"/>
              <a:t>Test against the cloud based deployment</a:t>
            </a:r>
          </a:p>
          <a:p>
            <a:pPr marL="228600" indent="-228600">
              <a:buAutoNum type="alphaLcParenR"/>
            </a:pPr>
            <a:r>
              <a:rPr lang="en-NZ" baseline="0" dirty="0" smtClean="0"/>
              <a:t>VIP Swap or roll an upgrade</a:t>
            </a:r>
          </a:p>
          <a:p>
            <a:endParaRPr lang="en-NZ"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417934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Discuss achieving</a:t>
            </a:r>
            <a:r>
              <a:rPr lang="en-NZ" b="0" baseline="0" dirty="0" smtClean="0"/>
              <a:t> very high availability with Windows Azure</a:t>
            </a: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 Notes</a:t>
            </a:r>
          </a:p>
          <a:p>
            <a:r>
              <a:rPr lang="en-NZ" dirty="0" smtClean="0"/>
              <a:t>When you have an application running at the scale intended</a:t>
            </a:r>
            <a:r>
              <a:rPr lang="en-NZ" baseline="0" dirty="0" smtClean="0"/>
              <a:t> for Windows Azure applications you probably want to ensure that it is available as much as possible.</a:t>
            </a:r>
          </a:p>
          <a:p>
            <a:r>
              <a:rPr lang="en-NZ" baseline="0" dirty="0" smtClean="0"/>
              <a:t>Often aiming for 5 9s availability</a:t>
            </a:r>
          </a:p>
          <a:p>
            <a:r>
              <a:rPr lang="en-NZ" baseline="0" dirty="0" smtClean="0"/>
              <a:t>To achieve this your approach needs to take in to account how you upgrade your applications whilst keeping them available.</a:t>
            </a:r>
          </a:p>
          <a:p>
            <a:r>
              <a:rPr lang="en-NZ" baseline="0" dirty="0" smtClean="0"/>
              <a:t>The platform you’re building on also needs to take this in to account and ensure it offers features and functionality under the covers to support your efforts.</a:t>
            </a:r>
          </a:p>
          <a:p>
            <a:r>
              <a:rPr lang="en-NZ" baseline="0" dirty="0" smtClean="0"/>
              <a:t>Windows Azure has a number of features baked in to the Fabric to assist.</a:t>
            </a:r>
          </a:p>
          <a:p>
            <a:r>
              <a:rPr lang="en-NZ" baseline="0" dirty="0" smtClean="0"/>
              <a:t>Let’s take a look at some of these in detail.</a:t>
            </a:r>
          </a:p>
          <a:p>
            <a:endParaRPr lang="en-NZ" baseline="0" dirty="0" smtClean="0"/>
          </a:p>
          <a:p>
            <a:r>
              <a:rPr lang="en-NZ" b="1" baseline="0" dirty="0" smtClean="0"/>
              <a:t>Notes</a:t>
            </a:r>
          </a:p>
          <a:p>
            <a:r>
              <a:rPr lang="en-NZ" b="0" baseline="0" dirty="0" smtClean="0"/>
              <a:t>Patterns for highly available systems in Windows Azure</a:t>
            </a:r>
            <a:br>
              <a:rPr lang="en-NZ" b="0" baseline="0" dirty="0" smtClean="0"/>
            </a:br>
            <a:r>
              <a:rPr lang="en-NZ" b="0" baseline="0" dirty="0" smtClean="0"/>
              <a:t>http://msdn.microsoft.com/en-us/magazine/dd727504.aspx</a:t>
            </a:r>
          </a:p>
          <a:p>
            <a:endParaRPr lang="en-NZ"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41418109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Discuss achieving</a:t>
            </a:r>
            <a:r>
              <a:rPr lang="en-NZ" b="0" baseline="0" dirty="0" smtClean="0"/>
              <a:t> very high availability with Windows Azure</a:t>
            </a:r>
            <a:endParaRPr lang="en-NZ" b="0" dirty="0" smtClean="0"/>
          </a:p>
          <a:p>
            <a:endParaRPr lang="en-NZ" dirty="0" smtClean="0"/>
          </a:p>
          <a:p>
            <a:r>
              <a:rPr lang="en-NZ" b="1" dirty="0" smtClean="0"/>
              <a:t>Speaker Notes</a:t>
            </a:r>
          </a:p>
          <a:p>
            <a:pPr marL="171450" indent="-171450">
              <a:buFont typeface="Arial" pitchFamily="34" charset="0"/>
              <a:buChar char="•"/>
            </a:pPr>
            <a:r>
              <a:rPr lang="en-NZ" dirty="0" smtClean="0"/>
              <a:t>Fault Domain is a physical unit of failure, and is closely related to the physical infrastructure in the data centers. </a:t>
            </a:r>
          </a:p>
          <a:p>
            <a:pPr marL="337596" lvl="1" indent="-171450">
              <a:buFont typeface="Arial" pitchFamily="34" charset="0"/>
              <a:buChar char="•"/>
            </a:pPr>
            <a:r>
              <a:rPr lang="en-NZ" dirty="0" smtClean="0"/>
              <a:t>In Windows Azure the rack can be considered a fault domain. However there is no 1:1 mapping between fault domain and rack.  </a:t>
            </a:r>
          </a:p>
          <a:p>
            <a:pPr marL="337596" lvl="1" indent="-171450">
              <a:buFont typeface="Arial" pitchFamily="34" charset="0"/>
              <a:buChar char="•"/>
            </a:pPr>
            <a:endParaRPr lang="en-NZ" dirty="0" smtClean="0"/>
          </a:p>
          <a:p>
            <a:pPr marL="171450" indent="-171450">
              <a:buFont typeface="Arial" pitchFamily="34" charset="0"/>
              <a:buChar char="•"/>
            </a:pPr>
            <a:r>
              <a:rPr lang="en-NZ" dirty="0" smtClean="0"/>
              <a:t>Windows Azure Fabric is responsible to deploy the instances of your application in different fault domains. </a:t>
            </a:r>
          </a:p>
          <a:p>
            <a:pPr marL="337596" lvl="1" indent="-171450">
              <a:buFont typeface="Arial" pitchFamily="34" charset="0"/>
              <a:buChar char="•"/>
            </a:pPr>
            <a:r>
              <a:rPr lang="en-NZ" dirty="0" smtClean="0"/>
              <a:t>Obviously this only</a:t>
            </a:r>
            <a:r>
              <a:rPr lang="en-NZ" baseline="0" dirty="0" smtClean="0"/>
              <a:t> applies if you run more than 1 instance</a:t>
            </a:r>
          </a:p>
          <a:p>
            <a:pPr marL="337596" lvl="1" indent="-171450">
              <a:buFont typeface="Arial" pitchFamily="34" charset="0"/>
              <a:buChar char="•"/>
            </a:pPr>
            <a:endParaRPr lang="en-NZ" dirty="0" smtClean="0"/>
          </a:p>
          <a:p>
            <a:pPr marL="171450" indent="-171450">
              <a:buFont typeface="Arial" pitchFamily="34" charset="0"/>
              <a:buChar char="•"/>
            </a:pPr>
            <a:r>
              <a:rPr lang="en-NZ" dirty="0" smtClean="0"/>
              <a:t>Right now Fabric makes sure that your application uses at least 2 (two) fault domains, however depending on capacity and VM availability it may happen that it is spread across more than that. </a:t>
            </a:r>
          </a:p>
          <a:p>
            <a:pPr marL="171450" indent="-171450">
              <a:buFont typeface="Arial" pitchFamily="34" charset="0"/>
              <a:buChar char="•"/>
            </a:pPr>
            <a:r>
              <a:rPr lang="en-NZ" dirty="0" smtClean="0"/>
              <a:t>As a developer u have no direct control over how many fault domains your application will use but the way you configure it may impact your availability</a:t>
            </a:r>
          </a:p>
          <a:p>
            <a:endParaRPr lang="en-NZ" dirty="0" smtClean="0"/>
          </a:p>
          <a:p>
            <a:pPr marL="171450" indent="-171450">
              <a:buFont typeface="Arial" pitchFamily="34" charset="0"/>
              <a:buChar char="•"/>
            </a:pPr>
            <a:r>
              <a:rPr lang="en-NZ" dirty="0" smtClean="0"/>
              <a:t>Upgrade Domain is a logical unit, which determines how particular service will be upgraded. </a:t>
            </a:r>
          </a:p>
          <a:p>
            <a:pPr marL="171450" indent="-171450">
              <a:buFont typeface="Arial" pitchFamily="34" charset="0"/>
              <a:buChar char="•"/>
            </a:pPr>
            <a:r>
              <a:rPr lang="en-NZ" dirty="0" smtClean="0"/>
              <a:t>The default number of upgrade domains that are configured for your application is 5 (five). You can control how many upgrade domains your application will use through the upgradeDomain configuration setting in your service definition file (CSDEF). </a:t>
            </a:r>
          </a:p>
          <a:p>
            <a:pPr marL="171450" indent="-171450">
              <a:buFont typeface="Arial" pitchFamily="34" charset="0"/>
              <a:buChar char="•"/>
            </a:pPr>
            <a:r>
              <a:rPr lang="en-NZ" dirty="0" smtClean="0"/>
              <a:t>Windows Azure Fabric ensures that particular upgrade domain is not within single fault domain</a:t>
            </a:r>
          </a:p>
          <a:p>
            <a:pPr marL="337596" lvl="1" indent="-171450">
              <a:buFont typeface="Arial" pitchFamily="34" charset="0"/>
              <a:buChar char="•"/>
            </a:pPr>
            <a:r>
              <a:rPr lang="en-NZ" dirty="0" smtClean="0"/>
              <a:t>That is Upgrade</a:t>
            </a:r>
            <a:r>
              <a:rPr lang="en-NZ" baseline="0" dirty="0" smtClean="0"/>
              <a:t> domains are orthogonal to fault domains</a:t>
            </a:r>
          </a:p>
          <a:p>
            <a:pPr marL="337596" lvl="1" indent="-171450">
              <a:buFont typeface="Arial" pitchFamily="34" charset="0"/>
              <a:buChar char="•"/>
            </a:pPr>
            <a:endParaRPr lang="en-NZ" baseline="0" dirty="0" smtClean="0"/>
          </a:p>
          <a:p>
            <a:pPr marL="171450" lvl="0" indent="-171450">
              <a:buFont typeface="Arial" pitchFamily="34" charset="0"/>
              <a:buChar char="•"/>
            </a:pPr>
            <a:r>
              <a:rPr lang="en-NZ" baseline="0" dirty="0" smtClean="0"/>
              <a:t>Roles are then spread out over upgrade domains and fault domains. Subject to running a reasonable number of instances this removes the risk of a single point of failure</a:t>
            </a:r>
            <a:endParaRPr lang="en-NZ"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010426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Introduce the very basic service model that we’ll be working with as we discuss fault and upgrade domains</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a:t>
            </a:r>
            <a:r>
              <a:rPr lang="en-NZ" b="1" baseline="0" dirty="0" smtClean="0"/>
              <a:t> Notes</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We’ll be looking at fault an upgrade domains in the context of a very simple service</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The model defines two roles- a worker and a we role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Each of these is running four instances</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10241452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Slide Objective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Provide a graphical view of fault and upgrade domains</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dirty="0" smtClean="0"/>
              <a:t>Speaker</a:t>
            </a:r>
            <a:r>
              <a:rPr lang="en-NZ" b="1" baseline="0" dirty="0" smtClean="0"/>
              <a:t> Notes</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You can se that our service is well spread out across both fault and upgrade domains</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The loss of a fault domain will not cause a failure of our service</a:t>
            </a:r>
            <a:r>
              <a:rPr lang="en-NZ" b="0" baseline="0" dirty="0" smtClean="0"/>
              <a:t> nor will the restart or change of an upgrade domain cause a failure of our service</a:t>
            </a:r>
          </a:p>
          <a:p>
            <a:pPr marL="0" marR="0" indent="0" algn="l" defTabSz="713295" rtl="0" eaLnBrk="1" fontAlgn="auto" latinLnBrk="0" hangingPunct="1">
              <a:lnSpc>
                <a:spcPct val="90000"/>
              </a:lnSpc>
              <a:spcBef>
                <a:spcPts val="0"/>
              </a:spcBef>
              <a:spcAft>
                <a:spcPts val="260"/>
              </a:spcAft>
              <a:buClrTx/>
              <a:buSzTx/>
              <a:buFontTx/>
              <a:buNone/>
              <a:tabLst/>
              <a:defRPr/>
            </a:pPr>
            <a:endParaRPr lang="en-NZ" b="1" baseline="0" dirty="0" smtClean="0"/>
          </a:p>
          <a:p>
            <a:pPr marL="0" marR="0" indent="0" algn="l" defTabSz="713295" rtl="0" eaLnBrk="1" fontAlgn="auto" latinLnBrk="0" hangingPunct="1">
              <a:lnSpc>
                <a:spcPct val="90000"/>
              </a:lnSpc>
              <a:spcBef>
                <a:spcPts val="0"/>
              </a:spcBef>
              <a:spcAft>
                <a:spcPts val="260"/>
              </a:spcAft>
              <a:buClrTx/>
              <a:buSzTx/>
              <a:buFontTx/>
              <a:buNone/>
              <a:tabLst/>
              <a:defRPr/>
            </a:pPr>
            <a:endParaRPr lang="en-NZ" b="1" baseline="0" dirty="0" smtClean="0"/>
          </a:p>
          <a:p>
            <a:pPr marL="0" marR="0" indent="0" algn="l" defTabSz="713295" rtl="0" eaLnBrk="1" fontAlgn="auto" latinLnBrk="0" hangingPunct="1">
              <a:lnSpc>
                <a:spcPct val="90000"/>
              </a:lnSpc>
              <a:spcBef>
                <a:spcPts val="0"/>
              </a:spcBef>
              <a:spcAft>
                <a:spcPts val="260"/>
              </a:spcAft>
              <a:buClrTx/>
              <a:buSzTx/>
              <a:buFontTx/>
              <a:buNone/>
              <a:tabLst/>
              <a:defRPr/>
            </a:pPr>
            <a:r>
              <a:rPr lang="en-NZ" b="1" baseline="0" dirty="0" smtClean="0"/>
              <a:t>Notes</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Useful pre-reading here.</a:t>
            </a:r>
          </a:p>
          <a:p>
            <a:pPr marL="0" marR="0" indent="0" algn="l" defTabSz="713295" rtl="0" eaLnBrk="1" fontAlgn="auto" latinLnBrk="0" hangingPunct="1">
              <a:lnSpc>
                <a:spcPct val="90000"/>
              </a:lnSpc>
              <a:spcBef>
                <a:spcPts val="0"/>
              </a:spcBef>
              <a:spcAft>
                <a:spcPts val="260"/>
              </a:spcAft>
              <a:buClrTx/>
              <a:buSzTx/>
              <a:buFontTx/>
              <a:buNone/>
              <a:tabLst/>
              <a:defRPr/>
            </a:pPr>
            <a:r>
              <a:rPr lang="en-NZ" b="0" dirty="0" smtClean="0"/>
              <a:t>http://blog.toddysm.com/2010/04/upgrade-domains-and-fault-domains-in-windows-azure.html</a:t>
            </a:r>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25978423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b="1" dirty="0" smtClean="0"/>
              <a:t>Objective</a:t>
            </a:r>
          </a:p>
          <a:p>
            <a:r>
              <a:rPr lang="en-NZ" b="0" dirty="0" smtClean="0"/>
              <a:t>Introduce</a:t>
            </a:r>
            <a:r>
              <a:rPr lang="en-NZ" b="0" baseline="0" dirty="0" smtClean="0"/>
              <a:t> the VIP Swap mechanism</a:t>
            </a:r>
          </a:p>
          <a:p>
            <a:endParaRPr lang="en-NZ" b="0" baseline="0" dirty="0" smtClean="0"/>
          </a:p>
          <a:p>
            <a:r>
              <a:rPr lang="en-NZ" b="1" baseline="0" dirty="0" smtClean="0"/>
              <a:t>Speaker Notes</a:t>
            </a:r>
          </a:p>
          <a:p>
            <a:endParaRPr lang="en-NZ" b="1" baseline="0" dirty="0" smtClean="0"/>
          </a:p>
          <a:p>
            <a:pPr marL="171450" indent="-171450">
              <a:buFont typeface="Arial" pitchFamily="34" charset="0"/>
              <a:buChar char="•"/>
            </a:pPr>
            <a:r>
              <a:rPr lang="en-NZ" b="0" baseline="0" dirty="0" smtClean="0"/>
              <a:t>VIP swapping allows for minimal downtime upgrades by running two deployment slots</a:t>
            </a:r>
          </a:p>
          <a:p>
            <a:pPr marL="171450" indent="-171450">
              <a:buFont typeface="Arial" pitchFamily="34" charset="0"/>
              <a:buChar char="•"/>
            </a:pPr>
            <a:r>
              <a:rPr lang="en-NZ" b="0" baseline="0" dirty="0" smtClean="0"/>
              <a:t>The load balancer is re-wired when a VIP swap is performed to change the deployment slot that is listening on the production URL (the production IP address also remains unchanged during a VIP swap)</a:t>
            </a:r>
          </a:p>
          <a:p>
            <a:pPr marL="171450" indent="-171450">
              <a:buFont typeface="Arial" pitchFamily="34" charset="0"/>
              <a:buChar char="•"/>
            </a:pPr>
            <a:endParaRPr lang="en-NZ" b="0" baseline="0" dirty="0" smtClean="0"/>
          </a:p>
          <a:p>
            <a:pPr marL="171450" indent="-171450">
              <a:buFont typeface="Arial" pitchFamily="34" charset="0"/>
              <a:buChar char="•"/>
            </a:pPr>
            <a:r>
              <a:rPr lang="en-NZ" dirty="0" smtClean="0"/>
              <a:t>You can upgrade your service by deploying a new package to the staging deployment slot and then swapping the staging and production deployments. </a:t>
            </a:r>
          </a:p>
          <a:p>
            <a:pPr marL="171450" indent="-171450">
              <a:buFont typeface="Arial" pitchFamily="34" charset="0"/>
              <a:buChar char="•"/>
            </a:pPr>
            <a:r>
              <a:rPr lang="en-NZ" dirty="0" smtClean="0"/>
              <a:t>This type of upgrade is called a Virtual IP or VIP swap, as it swaps the addresses of the two deployments. </a:t>
            </a:r>
          </a:p>
          <a:p>
            <a:pPr marL="171450" indent="-171450">
              <a:buFont typeface="Arial" pitchFamily="34" charset="0"/>
              <a:buChar char="•"/>
            </a:pPr>
            <a:endParaRPr lang="en-NZ" dirty="0" smtClean="0"/>
          </a:p>
          <a:p>
            <a:pPr marL="171450" indent="-171450">
              <a:buFont typeface="Arial" pitchFamily="34" charset="0"/>
              <a:buChar char="•"/>
            </a:pPr>
            <a:r>
              <a:rPr lang="en-NZ" dirty="0" smtClean="0"/>
              <a:t>Both deployments remain online during the swap process.</a:t>
            </a:r>
          </a:p>
          <a:p>
            <a:pPr marL="171450" indent="-171450">
              <a:buFont typeface="Arial" pitchFamily="34" charset="0"/>
              <a:buChar char="•"/>
            </a:pPr>
            <a:endParaRPr lang="en-NZ" dirty="0" smtClean="0"/>
          </a:p>
          <a:p>
            <a:pPr marL="171450" indent="-171450">
              <a:buFont typeface="Arial" pitchFamily="34" charset="0"/>
              <a:buChar char="•"/>
            </a:pPr>
            <a:r>
              <a:rPr lang="en-NZ" dirty="0" smtClean="0"/>
              <a:t>If u do a VIP swap</a:t>
            </a:r>
            <a:r>
              <a:rPr lang="en-NZ" baseline="0" dirty="0" smtClean="0"/>
              <a:t> you should aim to be running the same number of instances in both slots prior to the swap</a:t>
            </a:r>
          </a:p>
          <a:p>
            <a:pPr marL="337596" lvl="1" indent="-171450">
              <a:buFont typeface="Arial" pitchFamily="34" charset="0"/>
              <a:buChar char="•"/>
            </a:pPr>
            <a:r>
              <a:rPr lang="en-NZ" baseline="0" dirty="0" smtClean="0"/>
              <a:t>Ensure instances in staging are running and warmed (consider using inter role communication to warm up instances)</a:t>
            </a:r>
          </a:p>
          <a:p>
            <a:pPr marL="337596" lvl="1" indent="-171450">
              <a:buFont typeface="Arial" pitchFamily="34" charset="0"/>
              <a:buChar char="•"/>
            </a:pPr>
            <a:r>
              <a:rPr lang="en-NZ" baseline="0" dirty="0" smtClean="0"/>
              <a:t>Do not want to VIP Swap a 100 instance role and suddenly grind to a halt while the machines JIT your code.</a:t>
            </a:r>
          </a:p>
          <a:p>
            <a:pPr marL="171450" indent="-171450">
              <a:buFont typeface="Arial" pitchFamily="34" charset="0"/>
              <a:buChar char="•"/>
            </a:pPr>
            <a:endParaRPr lang="en-NZ" baseline="0" dirty="0" smtClean="0"/>
          </a:p>
          <a:p>
            <a:pPr marL="171450" indent="-171450">
              <a:buFont typeface="Arial" pitchFamily="34" charset="0"/>
              <a:buChar char="•"/>
            </a:pPr>
            <a:r>
              <a:rPr lang="en-NZ" baseline="0" dirty="0" smtClean="0"/>
              <a:t>VIP-Swap is done between the Production and Staging deployments in Windows Azure </a:t>
            </a:r>
          </a:p>
          <a:p>
            <a:pPr marL="171450" indent="-171450">
              <a:buFont typeface="Arial" pitchFamily="34" charset="0"/>
              <a:buChar char="•"/>
            </a:pPr>
            <a:r>
              <a:rPr lang="en-NZ" baseline="0" dirty="0" smtClean="0"/>
              <a:t>During VIP-Swap the VIP of the Production deployment is assigned to the Staging deployment, and the VIP of the Staging deployment is assigned to the Production one </a:t>
            </a:r>
          </a:p>
          <a:p>
            <a:pPr marL="171450" indent="-171450">
              <a:buFont typeface="Arial" pitchFamily="34" charset="0"/>
              <a:buChar char="•"/>
            </a:pPr>
            <a:r>
              <a:rPr lang="en-NZ" baseline="0" dirty="0" smtClean="0"/>
              <a:t>(both VIPs are swapped – hence the term VIP-Swap) </a:t>
            </a:r>
          </a:p>
          <a:p>
            <a:pPr marL="171450" indent="-171450">
              <a:buFont typeface="Arial" pitchFamily="34" charset="0"/>
              <a:buChar char="•"/>
            </a:pPr>
            <a:endParaRPr lang="en-NZ" baseline="0" dirty="0" smtClean="0"/>
          </a:p>
          <a:p>
            <a:pPr marL="0" indent="0">
              <a:buFont typeface="Arial" pitchFamily="34" charset="0"/>
              <a:buNone/>
            </a:pPr>
            <a:r>
              <a:rPr lang="en-NZ" b="1" baseline="0" dirty="0" smtClean="0"/>
              <a:t>Notes</a:t>
            </a:r>
          </a:p>
          <a:p>
            <a:pPr marL="0" indent="0">
              <a:buFont typeface="Arial" pitchFamily="34" charset="0"/>
              <a:buNone/>
            </a:pPr>
            <a:r>
              <a:rPr lang="en-NZ" b="0" baseline="0" dirty="0" smtClean="0"/>
              <a:t>Performing VIP Swap Upgrades</a:t>
            </a:r>
          </a:p>
          <a:p>
            <a:pPr marL="0" indent="0">
              <a:buFont typeface="Arial" pitchFamily="34" charset="0"/>
              <a:buNone/>
            </a:pPr>
            <a:r>
              <a:rPr lang="en-NZ" b="0" baseline="0" dirty="0" smtClean="0"/>
              <a:t>http://msdn.microsoft.com/en-us/library/ee517253.aspx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325677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Provides a diagrammatic view of a VIP Swap</a:t>
            </a:r>
          </a:p>
          <a:p>
            <a:endParaRPr lang="en-NZ" b="0" dirty="0" smtClean="0"/>
          </a:p>
          <a:p>
            <a:pPr marL="228600" indent="-228600">
              <a:buAutoNum type="arabicPeriod"/>
            </a:pPr>
            <a:r>
              <a:rPr lang="en-NZ" b="0" dirty="0" smtClean="0"/>
              <a:t>Start with just the production slot deployed</a:t>
            </a:r>
          </a:p>
          <a:p>
            <a:pPr marL="228600" indent="-228600">
              <a:buAutoNum type="arabicPeriod"/>
            </a:pPr>
            <a:r>
              <a:rPr lang="en-NZ" b="0" dirty="0" smtClean="0"/>
              <a:t>Perform a deployment into the staging slot</a:t>
            </a:r>
          </a:p>
          <a:p>
            <a:pPr marL="228600" indent="-228600">
              <a:buAutoNum type="arabicPeriod"/>
            </a:pPr>
            <a:r>
              <a:rPr lang="en-NZ" b="0" dirty="0" smtClean="0"/>
              <a:t>The VIP swap is then performed repointing the IPs at the load balancer level.</a:t>
            </a:r>
          </a:p>
          <a:p>
            <a:pPr marL="228600" indent="-228600">
              <a:buAutoNum type="arabicPeriod"/>
            </a:pPr>
            <a:endParaRPr lang="en-NZ" b="1"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24542030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Introduce rolling</a:t>
            </a:r>
            <a:r>
              <a:rPr lang="en-US" b="0" baseline="0" dirty="0" smtClean="0"/>
              <a:t> upgrades</a:t>
            </a:r>
          </a:p>
          <a:p>
            <a:endParaRPr lang="en-US" b="0" baseline="0" dirty="0" smtClean="0"/>
          </a:p>
          <a:p>
            <a:r>
              <a:rPr lang="en-US" b="1" baseline="0" dirty="0" smtClean="0"/>
              <a:t>Speaker Notes</a:t>
            </a:r>
            <a:endParaRPr lang="en-US" b="1" dirty="0" smtClean="0"/>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US" dirty="0" smtClean="0"/>
              <a:t>A rolling upgrade redeploys your service 1 upgrade domain at a time.</a:t>
            </a:r>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endParaRPr lang="en-US" dirty="0" smtClean="0"/>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US" dirty="0" smtClean="0"/>
              <a:t>Service model must be identical (ie. No new roles, no changes in .csdef, etc.)</a:t>
            </a:r>
          </a:p>
          <a:p>
            <a:pPr marL="171450" indent="-171450">
              <a:buFont typeface="Arial" pitchFamily="34" charset="0"/>
              <a:buChar char="•"/>
            </a:pPr>
            <a:endParaRPr lang="en-US" baseline="0" dirty="0" smtClean="0"/>
          </a:p>
          <a:p>
            <a:pPr marL="171450" indent="-171450">
              <a:buFont typeface="Arial" pitchFamily="34" charset="0"/>
              <a:buChar char="•"/>
            </a:pPr>
            <a:r>
              <a:rPr lang="en-NZ" baseline="0" dirty="0" smtClean="0"/>
              <a:t>If you specify manual, you then need to call the Walk Upgrade Domain operation to initiate the upgrade process for each upgrade domain</a:t>
            </a:r>
          </a:p>
          <a:p>
            <a:pPr marL="171450" indent="-171450">
              <a:buFont typeface="Arial" pitchFamily="34" charset="0"/>
              <a:buChar char="•"/>
            </a:pPr>
            <a:r>
              <a:rPr lang="en-NZ" baseline="0" dirty="0" smtClean="0"/>
              <a:t>Note that you must walk the upgrade domains in sequence, beginning with the domain whose ID is 0. Attempting to walk upgrade domains out of sequence returns an error</a:t>
            </a:r>
          </a:p>
          <a:p>
            <a:pPr marL="171450" indent="-171450">
              <a:buFont typeface="Arial" pitchFamily="34" charset="0"/>
              <a:buChar char="•"/>
            </a:pPr>
            <a:endParaRPr lang="en-NZ" baseline="0" dirty="0" smtClean="0"/>
          </a:p>
          <a:p>
            <a:pPr marL="171450" indent="-171450">
              <a:buFont typeface="Arial" pitchFamily="34" charset="0"/>
              <a:buChar char="•"/>
            </a:pPr>
            <a:r>
              <a:rPr lang="en-NZ" baseline="0" dirty="0" smtClean="0"/>
              <a:t>Lose 50% of capacity if using 2 Upgrade Domains.</a:t>
            </a:r>
          </a:p>
          <a:p>
            <a:pPr marL="171450" indent="-171450">
              <a:buFont typeface="Arial" pitchFamily="34" charset="0"/>
              <a:buChar char="•"/>
            </a:pPr>
            <a:r>
              <a:rPr lang="en-NZ" baseline="0" dirty="0" smtClean="0"/>
              <a:t>If you using 10 upgrade domains, you would lose 10% of your application at any one point</a:t>
            </a:r>
          </a:p>
          <a:p>
            <a:pPr marL="0" indent="0">
              <a:buFont typeface="Arial" pitchFamily="34" charset="0"/>
              <a:buNone/>
            </a:pPr>
            <a:endParaRPr lang="en-US" baseline="0" dirty="0" smtClean="0"/>
          </a:p>
          <a:p>
            <a:pPr marL="0" indent="0">
              <a:buFont typeface="Arial" pitchFamily="34" charset="0"/>
              <a:buNone/>
            </a:pPr>
            <a:r>
              <a:rPr lang="en-US" b="1" baseline="0" dirty="0" smtClean="0"/>
              <a:t>Notes</a:t>
            </a:r>
          </a:p>
          <a:p>
            <a:pPr marL="0" indent="0">
              <a:buFont typeface="Arial" pitchFamily="34" charset="0"/>
              <a:buNone/>
            </a:pPr>
            <a:r>
              <a:rPr lang="en-US" b="0" baseline="0" dirty="0" smtClean="0"/>
              <a:t>In Place Upgrades</a:t>
            </a:r>
          </a:p>
          <a:p>
            <a:pPr marL="0" indent="0">
              <a:buFont typeface="Arial" pitchFamily="34" charset="0"/>
              <a:buNone/>
            </a:pPr>
            <a:r>
              <a:rPr lang="en-US" b="0" baseline="0" dirty="0" smtClean="0"/>
              <a:t>http://msdn.microsoft.com/en-us/library/ee517255.aspx</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183791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sz="1000" b="1" kern="1200" dirty="0" smtClean="0">
                <a:solidFill>
                  <a:schemeClr val="tx1"/>
                </a:solidFill>
                <a:latin typeface="Segoe UI" pitchFamily="34" charset="0"/>
                <a:ea typeface="+mn-ea"/>
                <a:cs typeface="+mn-cs"/>
              </a:rPr>
              <a:t>Slide Objective</a:t>
            </a:r>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US" sz="900" kern="1200" baseline="0" dirty="0" smtClean="0">
                <a:solidFill>
                  <a:schemeClr val="tx1"/>
                </a:solidFill>
                <a:latin typeface="Segoe UI" pitchFamily="34" charset="0"/>
                <a:ea typeface="+mn-ea"/>
                <a:cs typeface="+mn-cs"/>
              </a:rPr>
              <a:t>CODE – PACKAGE – UPLOAD – DEPLOY</a:t>
            </a:r>
            <a:endParaRPr lang="en-US" sz="900" kern="1200" dirty="0" smtClean="0">
              <a:solidFill>
                <a:schemeClr val="tx1"/>
              </a:solidFill>
              <a:latin typeface="Segoe UI" pitchFamily="34" charset="0"/>
              <a:ea typeface="Segoe UI" pitchFamily="34" charset="0"/>
              <a:cs typeface="Segoe UI" pitchFamily="34" charset="0"/>
            </a:endParaRPr>
          </a:p>
          <a:p>
            <a:pPr marL="171450" indent="-171450">
              <a:buFont typeface="Arial" pitchFamily="34" charset="0"/>
              <a:buChar char="•"/>
            </a:pPr>
            <a:r>
              <a:rPr lang="en-US" sz="900" kern="1200" dirty="0" smtClean="0">
                <a:solidFill>
                  <a:schemeClr val="tx1"/>
                </a:solidFill>
                <a:latin typeface="Segoe UI" pitchFamily="34" charset="0"/>
                <a:ea typeface="+mn-ea"/>
                <a:cs typeface="+mn-cs"/>
              </a:rPr>
              <a:t>Shows how service makes it from code living in Visual Studio to a running deployed instance in Windows Azure</a:t>
            </a:r>
          </a:p>
          <a:p>
            <a:pPr marL="171450" indent="-171450">
              <a:buFont typeface="Arial" pitchFamily="34" charset="0"/>
              <a:buChar char="•"/>
            </a:pPr>
            <a:r>
              <a:rPr lang="en-US" sz="900" kern="1200" dirty="0" smtClean="0">
                <a:solidFill>
                  <a:schemeClr val="tx1"/>
                </a:solidFill>
                <a:latin typeface="Segoe UI" pitchFamily="34" charset="0"/>
                <a:ea typeface="+mn-ea"/>
                <a:cs typeface="+mn-cs"/>
              </a:rPr>
              <a:t>Show how Roles are packaged up and uploaded with the config to Windows Azure</a:t>
            </a:r>
          </a:p>
          <a:p>
            <a:pPr marL="171450" indent="-171450">
              <a:buFont typeface="Arial" pitchFamily="34" charset="0"/>
              <a:buChar char="•"/>
            </a:pPr>
            <a:endParaRPr lang="en-US" sz="300" dirty="0" smtClean="0"/>
          </a:p>
          <a:p>
            <a:r>
              <a:rPr lang="en-US" sz="1000" b="1" kern="1200" dirty="0" smtClean="0">
                <a:solidFill>
                  <a:schemeClr val="tx1"/>
                </a:solidFill>
                <a:latin typeface="Segoe UI" pitchFamily="34" charset="0"/>
                <a:ea typeface="+mn-ea"/>
                <a:cs typeface="+mn-cs"/>
              </a:rPr>
              <a:t>Speaking Points</a:t>
            </a:r>
          </a:p>
          <a:p>
            <a:pPr marL="171450" indent="-171450">
              <a:buFont typeface="Arial" pitchFamily="34" charset="0"/>
              <a:buChar char="•"/>
            </a:pPr>
            <a:r>
              <a:rPr lang="en-US" sz="900" kern="1200" dirty="0" smtClean="0">
                <a:solidFill>
                  <a:schemeClr val="tx1"/>
                </a:solidFill>
                <a:latin typeface="Segoe UI" pitchFamily="34" charset="0"/>
                <a:ea typeface="+mn-ea"/>
                <a:cs typeface="+mn-cs"/>
              </a:rPr>
              <a:t>Code is compiled, then packaged into a single file. This is the service package.</a:t>
            </a:r>
          </a:p>
          <a:p>
            <a:pPr marL="171450" indent="-171450">
              <a:buFont typeface="Arial" pitchFamily="34" charset="0"/>
              <a:buChar char="•"/>
            </a:pPr>
            <a:r>
              <a:rPr lang="en-US" sz="900" kern="1200" dirty="0" smtClean="0">
                <a:solidFill>
                  <a:schemeClr val="tx1"/>
                </a:solidFill>
                <a:latin typeface="Segoe UI" pitchFamily="34" charset="0"/>
                <a:ea typeface="+mn-ea"/>
                <a:cs typeface="+mn-cs"/>
              </a:rPr>
              <a:t>This, along with the configuration/service model – are deployed via the web portal.</a:t>
            </a:r>
          </a:p>
          <a:p>
            <a:pPr marL="0" marR="0" indent="0" algn="l" defTabSz="713295" rtl="0" eaLnBrk="1" fontAlgn="auto" latinLnBrk="0" hangingPunct="1">
              <a:lnSpc>
                <a:spcPct val="90000"/>
              </a:lnSpc>
              <a:spcBef>
                <a:spcPts val="0"/>
              </a:spcBef>
              <a:spcAft>
                <a:spcPts val="260"/>
              </a:spcAft>
              <a:buClrTx/>
              <a:buSzTx/>
              <a:buFont typeface="Arial" pitchFamily="34" charset="0"/>
              <a:buNone/>
              <a:tabLst/>
              <a:defRPr/>
            </a:pPr>
            <a:endParaRPr lang="en-US" sz="400" baseline="0" dirty="0" smtClean="0"/>
          </a:p>
          <a:p>
            <a:pPr marR="0" fontAlgn="auto">
              <a:spcBef>
                <a:spcPts val="0"/>
              </a:spcBef>
              <a:buClrTx/>
              <a:buSzTx/>
              <a:tabLst/>
              <a:defRPr/>
            </a:pPr>
            <a:r>
              <a:rPr lang="en-US" sz="1000" b="1" kern="1200" dirty="0" smtClean="0">
                <a:solidFill>
                  <a:schemeClr val="tx1"/>
                </a:solidFill>
                <a:latin typeface="Segoe UI" pitchFamily="34" charset="0"/>
                <a:ea typeface="+mn-ea"/>
                <a:cs typeface="+mn-cs"/>
              </a:rPr>
              <a:t>Notes</a:t>
            </a:r>
          </a:p>
          <a:p>
            <a:pPr marL="171450" indent="-171450">
              <a:buFont typeface="Arial" pitchFamily="34" charset="0"/>
              <a:buChar char="•"/>
            </a:pPr>
            <a:r>
              <a:rPr lang="en-US" sz="900" kern="1200" dirty="0" smtClean="0">
                <a:solidFill>
                  <a:schemeClr val="tx1"/>
                </a:solidFill>
                <a:latin typeface="Segoe UI" pitchFamily="34" charset="0"/>
                <a:ea typeface="+mn-ea"/>
                <a:cs typeface="+mn-cs"/>
              </a:rPr>
              <a:t>Visual Studio 11 with the updated tools now supports automated seamless package/upload/deploy using Service Mngt Api</a:t>
            </a:r>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4643780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baseline="0" dirty="0" smtClean="0"/>
              <a:t>Animates an InPlace Upgrade</a:t>
            </a:r>
          </a:p>
          <a:p>
            <a:endParaRPr lang="en-NZ" b="1"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36499672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Introduce debugging of a service deployment</a:t>
            </a:r>
            <a:endParaRPr lang="en-US" b="0" baseline="0" dirty="0" smtClean="0"/>
          </a:p>
          <a:p>
            <a:endParaRPr lang="en-US" b="0" baseline="0" dirty="0" smtClean="0"/>
          </a:p>
          <a:p>
            <a:r>
              <a:rPr lang="en-US" b="1" baseline="0" dirty="0" smtClean="0"/>
              <a:t>Speaker Notes</a:t>
            </a:r>
            <a:endParaRPr lang="en-US" b="1" dirty="0" smtClean="0"/>
          </a:p>
          <a:p>
            <a:pPr marL="171450" indent="-171450">
              <a:buFont typeface="Arial" pitchFamily="34" charset="0"/>
              <a:buChar char="•"/>
            </a:pPr>
            <a:r>
              <a:rPr lang="en-NZ" dirty="0" smtClean="0"/>
              <a:t>You can modify your service's configuration while it is running in the debugger. </a:t>
            </a:r>
          </a:p>
          <a:p>
            <a:pPr marL="171450" indent="-171450">
              <a:buFont typeface="Arial" pitchFamily="34" charset="0"/>
              <a:buChar char="•"/>
            </a:pPr>
            <a:endParaRPr lang="en-NZ" dirty="0" smtClean="0"/>
          </a:p>
          <a:p>
            <a:pPr marL="171450" indent="-171450">
              <a:buFont typeface="Arial" pitchFamily="34" charset="0"/>
              <a:buChar char="•"/>
            </a:pPr>
            <a:r>
              <a:rPr lang="en-NZ" dirty="0" smtClean="0"/>
              <a:t>However, if you add additional instances of a role to your service while it is running, the debugger does not automatically attach to the new running processes. </a:t>
            </a:r>
          </a:p>
          <a:p>
            <a:pPr marL="171450" indent="-171450">
              <a:buFont typeface="Arial" pitchFamily="34" charset="0"/>
              <a:buChar char="•"/>
            </a:pPr>
            <a:r>
              <a:rPr lang="en-NZ" dirty="0" smtClean="0"/>
              <a:t>To debug the new instances, you must explicitly attach to their processes. </a:t>
            </a:r>
          </a:p>
          <a:p>
            <a:pPr marL="171450" indent="-171450">
              <a:buFont typeface="Arial" pitchFamily="34" charset="0"/>
              <a:buChar char="•"/>
            </a:pPr>
            <a:endParaRPr lang="en-NZ" dirty="0" smtClean="0"/>
          </a:p>
          <a:p>
            <a:pPr marL="171450" indent="-171450">
              <a:buFont typeface="Arial" pitchFamily="34" charset="0"/>
              <a:buChar char="•"/>
            </a:pPr>
            <a:r>
              <a:rPr lang="en-NZ" dirty="0" smtClean="0"/>
              <a:t>From the Debug menu, select Attach to Process, then select the new RdRoleHost.exe processes and click Attach.</a:t>
            </a:r>
          </a:p>
          <a:p>
            <a:pPr marL="171450" indent="-171450">
              <a:buFont typeface="Arial" pitchFamily="34" charset="0"/>
              <a:buChar char="•"/>
            </a:pPr>
            <a:endParaRPr lang="en-NZ" dirty="0" smtClean="0"/>
          </a:p>
          <a:p>
            <a:pPr marL="171450" indent="-171450">
              <a:buFont typeface="Arial" pitchFamily="34" charset="0"/>
              <a:buChar char="•"/>
            </a:pPr>
            <a:r>
              <a:rPr lang="en-NZ" dirty="0" smtClean="0"/>
              <a:t>By default, web and worker roles will be debugged using the managed debugger.</a:t>
            </a:r>
          </a:p>
          <a:p>
            <a:pPr marL="171450" indent="-171450">
              <a:buFont typeface="Arial" pitchFamily="34" charset="0"/>
              <a:buChar char="•"/>
            </a:pPr>
            <a:endParaRPr lang="en-NZ" dirty="0" smtClean="0"/>
          </a:p>
          <a:p>
            <a:pPr marL="171450" indent="-171450">
              <a:buFont typeface="Arial" pitchFamily="34" charset="0"/>
              <a:buChar char="•"/>
            </a:pPr>
            <a:r>
              <a:rPr lang="en-NZ" dirty="0" smtClean="0"/>
              <a:t>To turn on native code debugging in a web role, display the project properties for the web role project by right-clicking the project name in Solution Explorer and choosing Properties. </a:t>
            </a:r>
          </a:p>
          <a:p>
            <a:pPr marL="171450" indent="-171450">
              <a:buFont typeface="Arial" pitchFamily="34" charset="0"/>
              <a:buChar char="•"/>
            </a:pPr>
            <a:r>
              <a:rPr lang="en-NZ" dirty="0" smtClean="0"/>
              <a:t>In the property pages for the web role project, select the Web property page, and select the Native Code checkbox.</a:t>
            </a:r>
          </a:p>
          <a:p>
            <a:pPr marL="0" indent="0">
              <a:buFont typeface="Arial" pitchFamily="34" charset="0"/>
              <a:buNone/>
            </a:pPr>
            <a:endParaRPr lang="en-NZ" dirty="0" smtClean="0"/>
          </a:p>
          <a:p>
            <a:pPr marL="0" indent="0">
              <a:buFont typeface="Arial" pitchFamily="34" charset="0"/>
              <a:buNone/>
            </a:pPr>
            <a:r>
              <a:rPr lang="en-NZ" b="1" dirty="0" smtClean="0"/>
              <a:t>Notes</a:t>
            </a:r>
          </a:p>
          <a:p>
            <a:pPr marL="0" indent="0">
              <a:buFont typeface="Arial" pitchFamily="34" charset="0"/>
              <a:buNone/>
            </a:pPr>
            <a:endParaRPr lang="en-NZ" b="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3485648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Introduce debugging of a service deployment</a:t>
            </a:r>
            <a:endParaRPr lang="en-US" b="0" baseline="0" dirty="0" smtClean="0"/>
          </a:p>
          <a:p>
            <a:endParaRPr lang="en-NZ" b="1" dirty="0" smtClean="0"/>
          </a:p>
          <a:p>
            <a:r>
              <a:rPr lang="en-NZ" b="1" dirty="0" smtClean="0"/>
              <a:t>Speaker Notes</a:t>
            </a:r>
          </a:p>
          <a:p>
            <a:pPr marL="171450" indent="-171450">
              <a:buFont typeface="Arial" pitchFamily="34" charset="0"/>
              <a:buChar char="•"/>
            </a:pPr>
            <a:r>
              <a:rPr lang="en-NZ" dirty="0" smtClean="0"/>
              <a:t>One feature of the June 2010 Windows Azure Tools + SDK is the integration of IntelliTrace to allow you to debug issues that occur in the cloud.</a:t>
            </a:r>
          </a:p>
          <a:p>
            <a:pPr marL="171450" indent="-171450">
              <a:buFont typeface="Arial" pitchFamily="34" charset="0"/>
              <a:buChar char="•"/>
            </a:pPr>
            <a:endParaRPr lang="en-NZ" dirty="0" smtClean="0"/>
          </a:p>
          <a:p>
            <a:pPr marL="171450" indent="-171450">
              <a:buFont typeface="Arial" pitchFamily="34" charset="0"/>
              <a:buChar char="•"/>
            </a:pPr>
            <a:r>
              <a:rPr lang="en-NZ" dirty="0" smtClean="0"/>
              <a:t>With IntelliTrace debugging, you can log extensive debugging information for a role instance while it is running in Windows Azure. </a:t>
            </a:r>
          </a:p>
          <a:p>
            <a:pPr marL="337596" lvl="1" indent="-171450">
              <a:buFont typeface="Arial" pitchFamily="34" charset="0"/>
              <a:buChar char="•"/>
            </a:pPr>
            <a:r>
              <a:rPr lang="en-NZ" dirty="0" smtClean="0"/>
              <a:t>Use the IntelliTrace logs to step through your code from within Visual Studio as though it were running in Windows Azure. </a:t>
            </a:r>
          </a:p>
          <a:p>
            <a:pPr marL="337596" lvl="1" indent="-171450">
              <a:buFont typeface="Arial" pitchFamily="34" charset="0"/>
              <a:buChar char="•"/>
            </a:pPr>
            <a:r>
              <a:rPr lang="en-NZ" dirty="0" smtClean="0"/>
              <a:t>IntelliTrace records key code execution and environment data while your service is running, and allows you to replay the recorded data from within Visual Studio</a:t>
            </a:r>
          </a:p>
          <a:p>
            <a:pPr marL="171450" lvl="0" indent="-171450">
              <a:buFont typeface="Arial" pitchFamily="34" charset="0"/>
              <a:buChar char="•"/>
            </a:pPr>
            <a:endParaRPr lang="en-NZ" dirty="0" smtClean="0"/>
          </a:p>
          <a:p>
            <a:pPr marL="171450" lvl="0" indent="-171450">
              <a:buFont typeface="Arial" pitchFamily="34" charset="0"/>
              <a:buChar char="•"/>
            </a:pPr>
            <a:r>
              <a:rPr lang="en-NZ" dirty="0" smtClean="0"/>
              <a:t>Should be used in debug deployments only. D not enable in production</a:t>
            </a:r>
          </a:p>
          <a:p>
            <a:pPr marL="337596" lvl="1" indent="-171450">
              <a:buFont typeface="Arial" pitchFamily="34" charset="0"/>
              <a:buChar char="•"/>
            </a:pPr>
            <a:r>
              <a:rPr lang="en-NZ" dirty="0" smtClean="0"/>
              <a:t>When IntelliTrace is enabled, when a role process exits, it is not restarted and it is put into the “Unresponsive” state instead.  This allows you to get the IntelliTrace logs for the failure.</a:t>
            </a:r>
          </a:p>
          <a:p>
            <a:pPr marL="337596" lvl="1" indent="-171450">
              <a:buFont typeface="Arial" pitchFamily="34" charset="0"/>
              <a:buChar char="•"/>
            </a:pPr>
            <a:endParaRPr lang="en-NZ" dirty="0" smtClean="0"/>
          </a:p>
          <a:p>
            <a:pPr marL="337596" lvl="1" indent="-171450">
              <a:buFont typeface="Arial" pitchFamily="34" charset="0"/>
              <a:buChar char="•"/>
            </a:pPr>
            <a:endParaRPr lang="en-NZ" dirty="0" smtClean="0"/>
          </a:p>
          <a:p>
            <a:endParaRPr lang="en-NZ" dirty="0" smtClean="0"/>
          </a:p>
          <a:p>
            <a:r>
              <a:rPr lang="en-NZ" b="1" dirty="0" smtClean="0"/>
              <a:t>Notes</a:t>
            </a:r>
          </a:p>
          <a:p>
            <a:r>
              <a:rPr lang="en-NZ" b="0" dirty="0" smtClean="0"/>
              <a:t>Good walkthrough</a:t>
            </a:r>
            <a:r>
              <a:rPr lang="en-NZ" b="0" baseline="0" dirty="0" smtClean="0"/>
              <a:t> here</a:t>
            </a:r>
          </a:p>
          <a:p>
            <a:r>
              <a:rPr lang="en-NZ" b="0" dirty="0" smtClean="0"/>
              <a:t>http://blogs.msdn.com/b/somasegar/archive/2010/06/07/peering-into-the-cloud-with-intellitrace.aspx</a:t>
            </a:r>
          </a:p>
          <a:p>
            <a:endParaRPr lang="en-NZ" b="0" dirty="0" smtClean="0"/>
          </a:p>
          <a:p>
            <a:r>
              <a:rPr lang="en-NZ" b="0" dirty="0" smtClean="0"/>
              <a:t>MSDN Notes here</a:t>
            </a:r>
          </a:p>
          <a:p>
            <a:r>
              <a:rPr lang="en-NZ" b="0" dirty="0" smtClean="0"/>
              <a:t>http://msdn.microsoft.com/en-us/library/ff683671.aspx</a:t>
            </a:r>
          </a:p>
          <a:p>
            <a:endParaRPr lang="en-NZ"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1629423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Introduce debugging of a service deployment</a:t>
            </a:r>
            <a:endParaRPr lang="en-US" b="0" baseline="0" dirty="0" smtClean="0"/>
          </a:p>
          <a:p>
            <a:endParaRPr lang="en-NZ" b="1" dirty="0" smtClean="0"/>
          </a:p>
          <a:p>
            <a:r>
              <a:rPr lang="en-NZ" b="1" dirty="0" smtClean="0"/>
              <a:t>Speaker Notes</a:t>
            </a:r>
          </a:p>
          <a:p>
            <a:pPr marL="171450" indent="-171450">
              <a:buFont typeface="Arial" pitchFamily="34" charset="0"/>
              <a:buChar char="•"/>
            </a:pPr>
            <a:r>
              <a:rPr lang="en-NZ" dirty="0" smtClean="0"/>
              <a:t>One feature of the June 2010 Windows Azure Tools + SDK is the integration of IntelliTrace to allow you to debug issues that occur in the cloud.</a:t>
            </a:r>
          </a:p>
          <a:p>
            <a:pPr marL="171450" indent="-171450">
              <a:buFont typeface="Arial" pitchFamily="34" charset="0"/>
              <a:buChar char="•"/>
            </a:pPr>
            <a:endParaRPr lang="en-NZ" dirty="0" smtClean="0"/>
          </a:p>
          <a:p>
            <a:pPr marL="171450" indent="-171450">
              <a:buFont typeface="Arial" pitchFamily="34" charset="0"/>
              <a:buChar char="•"/>
            </a:pPr>
            <a:r>
              <a:rPr lang="en-NZ" dirty="0" smtClean="0"/>
              <a:t>With IntelliTrace debugging, you can log extensive debugging information for a role instance while it is running in Windows Azure. </a:t>
            </a:r>
          </a:p>
          <a:p>
            <a:pPr marL="337596" lvl="1" indent="-171450">
              <a:buFont typeface="Arial" pitchFamily="34" charset="0"/>
              <a:buChar char="•"/>
            </a:pPr>
            <a:r>
              <a:rPr lang="en-NZ" dirty="0" smtClean="0"/>
              <a:t>Use the IntelliTrace logs to step through your code from within Visual Studio as though it were running in Windows Azure. </a:t>
            </a:r>
          </a:p>
          <a:p>
            <a:pPr marL="337596" lvl="1" indent="-171450">
              <a:buFont typeface="Arial" pitchFamily="34" charset="0"/>
              <a:buChar char="•"/>
            </a:pPr>
            <a:r>
              <a:rPr lang="en-NZ" dirty="0" smtClean="0"/>
              <a:t>IntelliTrace records key code execution and environment data while your service is running, and allows you to replay the recorded data from within Visual Studio</a:t>
            </a:r>
          </a:p>
          <a:p>
            <a:pPr marL="171450" lvl="0" indent="-171450">
              <a:buFont typeface="Arial" pitchFamily="34" charset="0"/>
              <a:buChar char="•"/>
            </a:pPr>
            <a:endParaRPr lang="en-NZ" dirty="0" smtClean="0"/>
          </a:p>
          <a:p>
            <a:pPr marL="171450" lvl="0" indent="-171450">
              <a:buFont typeface="Arial" pitchFamily="34" charset="0"/>
              <a:buChar char="•"/>
            </a:pPr>
            <a:r>
              <a:rPr lang="en-NZ" dirty="0" smtClean="0"/>
              <a:t>Should be used in debug deployments only. D not enable in production</a:t>
            </a:r>
          </a:p>
          <a:p>
            <a:pPr marL="337596" lvl="1" indent="-171450">
              <a:buFont typeface="Arial" pitchFamily="34" charset="0"/>
              <a:buChar char="•"/>
            </a:pPr>
            <a:r>
              <a:rPr lang="en-NZ" dirty="0" smtClean="0"/>
              <a:t>When IntelliTrace is enabled, when a role process exits, it is not restarted and it is put into the “Unresponsive” state instead.  This allows you to get the IntelliTrace logs for the failure.</a:t>
            </a:r>
          </a:p>
          <a:p>
            <a:pPr marL="337596" lvl="1" indent="-171450">
              <a:buFont typeface="Arial" pitchFamily="34" charset="0"/>
              <a:buChar char="•"/>
            </a:pPr>
            <a:endParaRPr lang="en-NZ" dirty="0" smtClean="0"/>
          </a:p>
          <a:p>
            <a:pPr marL="337596" lvl="1" indent="-171450">
              <a:buFont typeface="Arial" pitchFamily="34" charset="0"/>
              <a:buChar char="•"/>
            </a:pPr>
            <a:endParaRPr lang="en-NZ" dirty="0" smtClean="0"/>
          </a:p>
          <a:p>
            <a:endParaRPr lang="en-NZ" dirty="0" smtClean="0"/>
          </a:p>
          <a:p>
            <a:r>
              <a:rPr lang="en-NZ" b="1" dirty="0" smtClean="0"/>
              <a:t>Notes</a:t>
            </a:r>
          </a:p>
          <a:p>
            <a:r>
              <a:rPr lang="en-NZ" b="0" dirty="0" smtClean="0"/>
              <a:t>Good walkthrough</a:t>
            </a:r>
            <a:r>
              <a:rPr lang="en-NZ" b="0" baseline="0" dirty="0" smtClean="0"/>
              <a:t> here</a:t>
            </a:r>
          </a:p>
          <a:p>
            <a:r>
              <a:rPr lang="en-NZ" b="0" dirty="0" smtClean="0"/>
              <a:t>http://blogs.msdn.com/b/somasegar/archive/2010/06/07/peering-into-the-cloud-with-intellitrace.aspx</a:t>
            </a:r>
          </a:p>
          <a:p>
            <a:endParaRPr lang="en-NZ" b="0" dirty="0" smtClean="0"/>
          </a:p>
          <a:p>
            <a:r>
              <a:rPr lang="en-NZ" b="0" dirty="0" smtClean="0"/>
              <a:t>MSDN Notes here</a:t>
            </a:r>
          </a:p>
          <a:p>
            <a:r>
              <a:rPr lang="en-NZ" b="0" dirty="0" smtClean="0"/>
              <a:t>http://msdn.microsoft.com/en-us/library/ff683671.aspx</a:t>
            </a:r>
          </a:p>
          <a:p>
            <a:endParaRPr lang="en-NZ"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16294239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http://msdn.microsoft.com/en-us/library/windowsazure/hh369930.aspx</a:t>
            </a:r>
          </a:p>
          <a:p>
            <a:endParaRPr lang="en-US" dirty="0" smtClean="0"/>
          </a:p>
          <a:p>
            <a:r>
              <a:rPr lang="en-US" dirty="0" smtClean="0"/>
              <a:t>CPU sampling</a:t>
            </a:r>
          </a:p>
          <a:p>
            <a:endParaRPr lang="en-US" dirty="0" smtClean="0"/>
          </a:p>
          <a:p>
            <a:r>
              <a:rPr lang="en-US" dirty="0" smtClean="0"/>
              <a:t>This method collects application statistics that are useful for initial analysis of CPU utilization issues. CPU sampling is the suggested method for starting most performance investigations. There is a low impact on the application that you are profiling when you collect CPU sampling data.</a:t>
            </a:r>
          </a:p>
          <a:p>
            <a:endParaRPr lang="en-US" dirty="0" smtClean="0"/>
          </a:p>
          <a:p>
            <a:endParaRPr lang="en-US" dirty="0" smtClean="0"/>
          </a:p>
          <a:p>
            <a:r>
              <a:rPr lang="en-US" dirty="0" smtClean="0"/>
              <a:t>Instrumentation</a:t>
            </a:r>
          </a:p>
          <a:p>
            <a:endParaRPr lang="en-US" dirty="0" smtClean="0"/>
          </a:p>
          <a:p>
            <a:r>
              <a:rPr lang="en-US" dirty="0" smtClean="0"/>
              <a:t>This method collects detailed timing data that is useful for focused analysis and for analyzing input/output performance issues. The instrumentation method records each entry, exit, and function call of the functions in a module during a profiling run. This method is useful for gathering detailed timing information about a section of your code and for understanding the impact of input and output operations on application performance. This method is disabled for a computer running a 32-bit operating system.</a:t>
            </a:r>
          </a:p>
          <a:p>
            <a:endParaRPr lang="en-US" dirty="0" smtClean="0"/>
          </a:p>
          <a:p>
            <a:endParaRPr lang="en-US" dirty="0" smtClean="0"/>
          </a:p>
          <a:p>
            <a:r>
              <a:rPr lang="en-US" dirty="0" smtClean="0"/>
              <a:t>.Net Memory Allocation</a:t>
            </a:r>
          </a:p>
          <a:p>
            <a:endParaRPr lang="en-US" dirty="0" smtClean="0"/>
          </a:p>
          <a:p>
            <a:r>
              <a:rPr lang="en-US" dirty="0" smtClean="0"/>
              <a:t>This method collects .NET Framework memory allocation data by using the sampling profiling method. The collected data includes the number and size of allocated objects.</a:t>
            </a:r>
          </a:p>
          <a:p>
            <a:endParaRPr lang="en-US" dirty="0" smtClean="0"/>
          </a:p>
          <a:p>
            <a:endParaRPr lang="en-US" dirty="0" smtClean="0"/>
          </a:p>
          <a:p>
            <a:r>
              <a:rPr lang="en-US" dirty="0" smtClean="0"/>
              <a:t>Concurrency</a:t>
            </a:r>
          </a:p>
          <a:p>
            <a:endParaRPr lang="en-US" dirty="0" smtClean="0"/>
          </a:p>
          <a:p>
            <a:r>
              <a:rPr lang="en-US" dirty="0" smtClean="0"/>
              <a:t>This method collects resource contention data, and process and thread execution data that is useful in analyzing multi-threaded and multi-process applications. The concurrency method collects data for each event that blocks execution of your code, such as when a thread waits for locked access to an application resource to be freed. This method is useful for analyzing multi-threaded applications.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2412124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itchFamily="34" charset="0"/>
              <a:buNone/>
            </a:pPr>
            <a:r>
              <a:rPr lang="en-US" sz="1400" b="1" kern="1200" dirty="0" smtClean="0">
                <a:solidFill>
                  <a:schemeClr val="tx1"/>
                </a:solidFill>
                <a:latin typeface="Segoe UI" pitchFamily="34" charset="0"/>
                <a:ea typeface="+mn-ea"/>
                <a:cs typeface="+mn-cs"/>
              </a:rPr>
              <a:t>Slide Objective</a:t>
            </a:r>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US" sz="1200" kern="1200" baseline="0" dirty="0" smtClean="0">
                <a:solidFill>
                  <a:schemeClr val="tx1"/>
                </a:solidFill>
                <a:latin typeface="Segoe UI" pitchFamily="34" charset="0"/>
                <a:ea typeface="+mn-ea"/>
                <a:cs typeface="+mn-cs"/>
              </a:rPr>
              <a:t>Demonstrating the Publish and Deploy features included with Visual Studio 11</a:t>
            </a:r>
            <a:endParaRPr lang="en-US" sz="1200" kern="1200" dirty="0" smtClean="0">
              <a:solidFill>
                <a:schemeClr val="tx1"/>
              </a:solidFill>
              <a:latin typeface="Segoe UI" pitchFamily="34" charset="0"/>
              <a:ea typeface="Segoe UI" pitchFamily="34" charset="0"/>
              <a:cs typeface="Segoe UI" pitchFamily="34" charset="0"/>
            </a:endParaRPr>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endParaRPr lang="en-US" sz="1400" b="1" kern="1200" dirty="0" smtClean="0">
              <a:solidFill>
                <a:schemeClr val="tx1"/>
              </a:solidFill>
              <a:latin typeface="Segoe UI" pitchFamily="34" charset="0"/>
              <a:ea typeface="+mn-ea"/>
              <a:cs typeface="+mn-cs"/>
            </a:endParaRPr>
          </a:p>
          <a:p>
            <a:r>
              <a:rPr lang="en-US" sz="1400" b="1" kern="1200" dirty="0" smtClean="0">
                <a:solidFill>
                  <a:schemeClr val="tx1"/>
                </a:solidFill>
                <a:latin typeface="Segoe UI" pitchFamily="34" charset="0"/>
                <a:ea typeface="+mn-ea"/>
                <a:cs typeface="+mn-cs"/>
              </a:rPr>
              <a:t>Speaking Points</a:t>
            </a:r>
          </a:p>
          <a:p>
            <a:pPr marL="171450" indent="-171450">
              <a:buFont typeface="Arial" pitchFamily="34" charset="0"/>
              <a:buChar char="•"/>
              <a:defRPr/>
            </a:pPr>
            <a:r>
              <a:rPr lang="en-NZ" sz="1200" kern="1200" dirty="0" smtClean="0">
                <a:solidFill>
                  <a:schemeClr val="tx1"/>
                </a:solidFill>
                <a:latin typeface="Segoe UI" pitchFamily="34" charset="0"/>
                <a:ea typeface="+mn-ea"/>
                <a:cs typeface="+mn-cs"/>
              </a:rPr>
              <a:t>A Windows Azure subscription. </a:t>
            </a:r>
          </a:p>
          <a:p>
            <a:pPr marL="261231" lvl="2" indent="-171450">
              <a:defRPr/>
            </a:pPr>
            <a:r>
              <a:rPr lang="en-NZ" sz="1200" kern="1200" dirty="0" smtClean="0">
                <a:solidFill>
                  <a:schemeClr val="tx1"/>
                </a:solidFill>
                <a:latin typeface="Segoe UI" pitchFamily="34" charset="0"/>
                <a:ea typeface="+mn-ea"/>
                <a:cs typeface="+mn-cs"/>
              </a:rPr>
              <a:t>When you first sign up to Windows Azure a subscription is created and associated with your Live ID</a:t>
            </a:r>
          </a:p>
          <a:p>
            <a:pPr marL="261231" lvl="2" indent="-171450">
              <a:defRPr/>
            </a:pPr>
            <a:r>
              <a:rPr lang="en-NZ" sz="1200" kern="1200" dirty="0" smtClean="0">
                <a:solidFill>
                  <a:schemeClr val="tx1"/>
                </a:solidFill>
                <a:latin typeface="Segoe UI" pitchFamily="34" charset="0"/>
                <a:ea typeface="+mn-ea"/>
                <a:cs typeface="+mn-cs"/>
              </a:rPr>
              <a:t>To find your subscription ID, navigate to the Account page in the Developer Portal. Subscription ID appears in the Support Information section at the bottom of the page.</a:t>
            </a:r>
          </a:p>
          <a:p>
            <a:pPr marL="337596" lvl="1" indent="-171450">
              <a:buFont typeface="Arial" pitchFamily="34" charset="0"/>
              <a:buChar char="•"/>
            </a:pPr>
            <a:endParaRPr lang="en-NZ" sz="600" dirty="0" smtClean="0"/>
          </a:p>
          <a:p>
            <a:pPr marL="171450" indent="-171450">
              <a:buFont typeface="Arial" pitchFamily="34" charset="0"/>
              <a:buChar char="•"/>
              <a:defRPr/>
            </a:pPr>
            <a:r>
              <a:rPr lang="en-NZ" sz="1200" kern="1200" dirty="0" smtClean="0">
                <a:solidFill>
                  <a:schemeClr val="tx1"/>
                </a:solidFill>
                <a:latin typeface="Segoe UI" pitchFamily="34" charset="0"/>
                <a:ea typeface="+mn-ea"/>
                <a:cs typeface="+mn-cs"/>
              </a:rPr>
              <a:t>A Windows Azure hosted service. </a:t>
            </a:r>
          </a:p>
          <a:p>
            <a:pPr marL="292191" lvl="3" indent="-171450">
              <a:defRPr/>
            </a:pPr>
            <a:r>
              <a:rPr lang="en-NZ" sz="1200" kern="1200" dirty="0" smtClean="0">
                <a:solidFill>
                  <a:schemeClr val="tx1"/>
                </a:solidFill>
                <a:latin typeface="Segoe UI" pitchFamily="34" charset="0"/>
                <a:ea typeface="+mn-ea"/>
                <a:cs typeface="+mn-cs"/>
              </a:rPr>
              <a:t>Before you can deploy your cloud service, you need to create a hosted service for that deployment. </a:t>
            </a:r>
          </a:p>
          <a:p>
            <a:pPr marL="292191" lvl="3" indent="-171450">
              <a:defRPr/>
            </a:pPr>
            <a:r>
              <a:rPr lang="en-NZ" sz="1200" kern="1200" dirty="0" smtClean="0">
                <a:solidFill>
                  <a:schemeClr val="tx1"/>
                </a:solidFill>
                <a:latin typeface="Segoe UI" pitchFamily="34" charset="0"/>
                <a:ea typeface="+mn-ea"/>
                <a:cs typeface="+mn-cs"/>
              </a:rPr>
              <a:t>The hosted service provides the two deployment slots, Staging and Production, to which you can deploy your cloud service.</a:t>
            </a:r>
          </a:p>
          <a:p>
            <a:endParaRPr lang="en-NZ" sz="600" dirty="0" smtClean="0"/>
          </a:p>
          <a:p>
            <a:pPr marL="171450" indent="-171450">
              <a:buFont typeface="Arial" pitchFamily="34" charset="0"/>
              <a:buChar char="•"/>
              <a:defRPr/>
            </a:pPr>
            <a:r>
              <a:rPr lang="en-NZ" sz="1200" kern="1200" dirty="0" smtClean="0">
                <a:solidFill>
                  <a:schemeClr val="tx1"/>
                </a:solidFill>
                <a:latin typeface="Segoe UI" pitchFamily="34" charset="0"/>
                <a:ea typeface="+mn-ea"/>
                <a:cs typeface="+mn-cs"/>
              </a:rPr>
              <a:t>A Windows Azure storage account. </a:t>
            </a:r>
          </a:p>
          <a:p>
            <a:pPr marL="261231" lvl="2" indent="-171450">
              <a:lnSpc>
                <a:spcPct val="100000"/>
              </a:lnSpc>
              <a:defRPr/>
            </a:pPr>
            <a:r>
              <a:rPr lang="en-NZ" sz="1200" kern="1200" dirty="0" smtClean="0">
                <a:solidFill>
                  <a:schemeClr val="tx1"/>
                </a:solidFill>
                <a:latin typeface="Segoe UI" pitchFamily="34" charset="0"/>
                <a:ea typeface="+mn-ea"/>
                <a:cs typeface="+mn-cs"/>
              </a:rPr>
              <a:t>When you deploy your cloud service through Visual Studio, the service package is first uploaded to a blob through the specified storage account, </a:t>
            </a:r>
          </a:p>
          <a:p>
            <a:pPr marL="261231" lvl="2" indent="-171450">
              <a:lnSpc>
                <a:spcPct val="100000"/>
              </a:lnSpc>
              <a:defRPr/>
            </a:pPr>
            <a:r>
              <a:rPr lang="en-NZ" sz="1200" kern="1200" dirty="0" smtClean="0">
                <a:solidFill>
                  <a:schemeClr val="tx1"/>
                </a:solidFill>
                <a:latin typeface="Segoe UI" pitchFamily="34" charset="0"/>
                <a:ea typeface="+mn-ea"/>
                <a:cs typeface="+mn-cs"/>
              </a:rPr>
              <a:t>then deployed to Windows Azure from the Blob service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011074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itchFamily="34" charset="0"/>
              <a:buNone/>
            </a:pPr>
            <a:r>
              <a:rPr lang="en-US" sz="1400" b="1" kern="1200" dirty="0" smtClean="0">
                <a:solidFill>
                  <a:schemeClr val="tx1"/>
                </a:solidFill>
                <a:latin typeface="Segoe UI" pitchFamily="34" charset="0"/>
                <a:ea typeface="+mn-ea"/>
                <a:cs typeface="+mn-cs"/>
              </a:rPr>
              <a:t>Slide Objective</a:t>
            </a:r>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r>
              <a:rPr lang="en-US" sz="1200" kern="1200" baseline="0" dirty="0" smtClean="0">
                <a:solidFill>
                  <a:schemeClr val="tx1"/>
                </a:solidFill>
                <a:latin typeface="Segoe UI" pitchFamily="34" charset="0"/>
                <a:ea typeface="+mn-ea"/>
                <a:cs typeface="+mn-cs"/>
              </a:rPr>
              <a:t>Highlight the different options available when deploying services to Windows Azure around Affinity Groups</a:t>
            </a:r>
          </a:p>
          <a:p>
            <a:pPr marL="171450" marR="0" indent="-171450" algn="l" defTabSz="713295" rtl="0" eaLnBrk="1" fontAlgn="auto" latinLnBrk="0" hangingPunct="1">
              <a:lnSpc>
                <a:spcPct val="90000"/>
              </a:lnSpc>
              <a:spcBef>
                <a:spcPts val="0"/>
              </a:spcBef>
              <a:spcAft>
                <a:spcPts val="260"/>
              </a:spcAft>
              <a:buClrTx/>
              <a:buSzTx/>
              <a:buFont typeface="Arial" pitchFamily="34" charset="0"/>
              <a:buChar char="•"/>
              <a:tabLst/>
              <a:defRPr/>
            </a:pPr>
            <a:endParaRPr lang="en-US" sz="1200" kern="1200" dirty="0" smtClean="0">
              <a:solidFill>
                <a:schemeClr val="tx1"/>
              </a:solidFill>
              <a:latin typeface="Segoe UI" pitchFamily="34" charset="0"/>
              <a:ea typeface="Segoe UI" pitchFamily="34" charset="0"/>
              <a:cs typeface="Segoe UI" pitchFamily="34" charset="0"/>
            </a:endParaRPr>
          </a:p>
          <a:p>
            <a:pPr marL="171450" indent="-171450">
              <a:buFont typeface="Arial" pitchFamily="34" charset="0"/>
              <a:buChar char="•"/>
            </a:pPr>
            <a:endParaRPr lang="en-US" sz="200" dirty="0" smtClean="0"/>
          </a:p>
          <a:p>
            <a:r>
              <a:rPr lang="en-US" sz="1400" b="1" kern="1200" dirty="0" smtClean="0">
                <a:solidFill>
                  <a:schemeClr val="tx1"/>
                </a:solidFill>
                <a:latin typeface="Segoe UI" pitchFamily="34" charset="0"/>
                <a:ea typeface="+mn-ea"/>
                <a:cs typeface="+mn-cs"/>
              </a:rPr>
              <a:t>Speaking Points</a:t>
            </a:r>
            <a:endParaRPr lang="en-NZ" sz="1400" b="1" kern="1200" dirty="0" smtClean="0">
              <a:solidFill>
                <a:schemeClr val="tx1"/>
              </a:solidFill>
              <a:latin typeface="Segoe UI" pitchFamily="34" charset="0"/>
              <a:ea typeface="+mn-ea"/>
              <a:cs typeface="+mn-cs"/>
            </a:endParaRPr>
          </a:p>
          <a:p>
            <a:pPr marL="171450" indent="-171450">
              <a:buFont typeface="Arial" pitchFamily="34" charset="0"/>
              <a:buChar char="•"/>
              <a:defRPr/>
            </a:pPr>
            <a:r>
              <a:rPr lang="en-NZ" sz="1200" kern="1200" dirty="0" smtClean="0">
                <a:solidFill>
                  <a:schemeClr val="tx1"/>
                </a:solidFill>
                <a:latin typeface="Segoe UI" pitchFamily="34" charset="0"/>
                <a:ea typeface="+mn-ea"/>
                <a:cs typeface="+mn-cs"/>
              </a:rPr>
              <a:t>Windows Azure Storage can be geo located, meaning you can choose in which geographical region it will be hosted</a:t>
            </a:r>
          </a:p>
          <a:p>
            <a:pPr marL="261231" lvl="2" indent="-171450">
              <a:defRPr/>
            </a:pPr>
            <a:r>
              <a:rPr lang="en-NZ" sz="1200" kern="1200" dirty="0" smtClean="0">
                <a:solidFill>
                  <a:schemeClr val="tx1"/>
                </a:solidFill>
                <a:latin typeface="Segoe UI" pitchFamily="34" charset="0"/>
                <a:ea typeface="+mn-ea"/>
                <a:cs typeface="+mn-cs"/>
              </a:rPr>
              <a:t>Different geographical regions have different implications when it comes to cost</a:t>
            </a:r>
          </a:p>
          <a:p>
            <a:pPr marL="261231" lvl="2" indent="-171450">
              <a:defRPr/>
            </a:pPr>
            <a:r>
              <a:rPr lang="en-NZ" sz="1200" kern="1200" dirty="0" smtClean="0">
                <a:solidFill>
                  <a:schemeClr val="tx1"/>
                </a:solidFill>
                <a:latin typeface="Segoe UI" pitchFamily="34" charset="0"/>
                <a:ea typeface="+mn-ea"/>
                <a:cs typeface="+mn-cs"/>
              </a:rPr>
              <a:t>Reason for geo-location </a:t>
            </a:r>
          </a:p>
          <a:p>
            <a:pPr marL="381972" lvl="3" indent="-171450">
              <a:defRPr/>
            </a:pPr>
            <a:r>
              <a:rPr lang="en-NZ" sz="1200" kern="1200" dirty="0" smtClean="0">
                <a:solidFill>
                  <a:schemeClr val="tx1"/>
                </a:solidFill>
                <a:latin typeface="Segoe UI" pitchFamily="34" charset="0"/>
                <a:ea typeface="+mn-ea"/>
                <a:cs typeface="+mn-cs"/>
              </a:rPr>
              <a:t>Legal </a:t>
            </a:r>
          </a:p>
          <a:p>
            <a:pPr marL="381972" lvl="3" indent="-171450">
              <a:defRPr/>
            </a:pPr>
            <a:r>
              <a:rPr lang="en-NZ" sz="1200" kern="1200" dirty="0" smtClean="0">
                <a:solidFill>
                  <a:schemeClr val="tx1"/>
                </a:solidFill>
                <a:latin typeface="Segoe UI" pitchFamily="34" charset="0"/>
                <a:ea typeface="+mn-ea"/>
                <a:cs typeface="+mn-cs"/>
              </a:rPr>
              <a:t>Business Continuity / Backup</a:t>
            </a:r>
          </a:p>
          <a:p>
            <a:pPr marL="171450" lvl="1" indent="-171450">
              <a:defRPr/>
            </a:pPr>
            <a:endParaRPr lang="en-NZ" sz="1200" kern="1200" dirty="0" smtClean="0">
              <a:solidFill>
                <a:schemeClr val="tx1"/>
              </a:solidFill>
              <a:latin typeface="Segoe UI" pitchFamily="34" charset="0"/>
              <a:ea typeface="+mn-ea"/>
              <a:cs typeface="+mn-cs"/>
            </a:endParaRPr>
          </a:p>
          <a:p>
            <a:pPr marL="171450" lvl="1" indent="-171450">
              <a:defRPr/>
            </a:pPr>
            <a:r>
              <a:rPr lang="en-NZ" sz="1200" kern="1200" dirty="0" smtClean="0">
                <a:solidFill>
                  <a:schemeClr val="tx1"/>
                </a:solidFill>
                <a:latin typeface="Segoe UI" pitchFamily="34" charset="0"/>
                <a:ea typeface="+mn-ea"/>
                <a:cs typeface="+mn-cs"/>
              </a:rPr>
              <a:t>Associate data with Windows Azure services through an ‘Affinity Group’ </a:t>
            </a:r>
          </a:p>
          <a:p>
            <a:pPr marL="171450" lvl="1" indent="-171450">
              <a:defRPr/>
            </a:pPr>
            <a:r>
              <a:rPr lang="en-NZ" sz="1200" kern="1200" dirty="0" smtClean="0">
                <a:solidFill>
                  <a:schemeClr val="tx1"/>
                </a:solidFill>
                <a:latin typeface="Segoe UI" pitchFamily="34" charset="0"/>
                <a:ea typeface="+mn-ea"/>
                <a:cs typeface="+mn-cs"/>
              </a:rPr>
              <a:t>Affinity Group helps the Windows Azure Fabric Controller keep services &amp; data close together within the data centre</a:t>
            </a:r>
          </a:p>
          <a:p>
            <a:pPr marL="261231" marR="0" lvl="2" indent="-171450" fontAlgn="auto">
              <a:spcBef>
                <a:spcPts val="0"/>
              </a:spcBef>
              <a:buClrTx/>
              <a:buSzTx/>
              <a:tabLst/>
              <a:defRPr/>
            </a:pPr>
            <a:r>
              <a:rPr lang="en-NZ" sz="1200" kern="1200" dirty="0" smtClean="0">
                <a:solidFill>
                  <a:schemeClr val="tx1"/>
                </a:solidFill>
                <a:latin typeface="Segoe UI" pitchFamily="34" charset="0"/>
                <a:ea typeface="+mn-ea"/>
                <a:cs typeface="+mn-cs"/>
              </a:rPr>
              <a:t>Reason for affinity grouping is Performance</a:t>
            </a:r>
          </a:p>
          <a:p>
            <a:pPr marL="261231" marR="0" lvl="2" indent="-171450" fontAlgn="auto">
              <a:spcBef>
                <a:spcPts val="0"/>
              </a:spcBef>
              <a:buClrTx/>
              <a:buSzTx/>
              <a:tabLst/>
              <a:defRPr/>
            </a:pPr>
            <a:r>
              <a:rPr lang="en-NZ" sz="1200" kern="1200" dirty="0" smtClean="0">
                <a:solidFill>
                  <a:schemeClr val="tx1"/>
                </a:solidFill>
                <a:latin typeface="Segoe UI" pitchFamily="34" charset="0"/>
                <a:ea typeface="+mn-ea"/>
                <a:cs typeface="+mn-cs"/>
              </a:rPr>
              <a:t>The Windows Azure data-centre’s are so large that by having data and services located near each other can improve performance</a:t>
            </a:r>
          </a:p>
          <a:p>
            <a:pPr marL="381972" lvl="3" indent="-171450">
              <a:defRPr/>
            </a:pPr>
            <a:r>
              <a:rPr lang="en-NZ" sz="1200" kern="1200" dirty="0" smtClean="0">
                <a:solidFill>
                  <a:schemeClr val="tx1"/>
                </a:solidFill>
                <a:latin typeface="Segoe UI" pitchFamily="34" charset="0"/>
                <a:ea typeface="+mn-ea"/>
                <a:cs typeface="+mn-cs"/>
              </a:rPr>
              <a:t>Fewer network hops</a:t>
            </a:r>
          </a:p>
          <a:p>
            <a:pPr marL="381972" lvl="3" indent="-171450">
              <a:defRPr/>
            </a:pPr>
            <a:r>
              <a:rPr lang="en-NZ" sz="1200" kern="1200" dirty="0" smtClean="0">
                <a:solidFill>
                  <a:schemeClr val="tx1"/>
                </a:solidFill>
                <a:latin typeface="Segoe UI" pitchFamily="34" charset="0"/>
                <a:ea typeface="+mn-ea"/>
                <a:cs typeface="+mn-cs"/>
              </a:rPr>
              <a:t>lower communication times</a:t>
            </a:r>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018219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10000"/>
          </a:bodyPr>
          <a:lstStyle/>
          <a:p>
            <a:pPr marL="0" indent="0">
              <a:buFont typeface="Arial" pitchFamily="34" charset="0"/>
              <a:buNone/>
            </a:pPr>
            <a:r>
              <a:rPr lang="en-US" sz="1500" b="1" dirty="0"/>
              <a:t>Slide Objective</a:t>
            </a:r>
          </a:p>
          <a:p>
            <a:pPr marL="171450" indent="-171450">
              <a:buFont typeface="Arial" pitchFamily="34" charset="0"/>
              <a:buChar char="•"/>
            </a:pPr>
            <a:r>
              <a:rPr lang="en-US" sz="1200" dirty="0"/>
              <a:t>Windows Azure runs on a base operating system</a:t>
            </a:r>
          </a:p>
          <a:p>
            <a:pPr marL="171450" indent="-171450">
              <a:buFont typeface="Arial" pitchFamily="34" charset="0"/>
              <a:buChar char="•"/>
            </a:pPr>
            <a:r>
              <a:rPr lang="en-US" sz="1200" dirty="0"/>
              <a:t>This guest operating system is updated regularly</a:t>
            </a:r>
          </a:p>
          <a:p>
            <a:pPr marL="171450" indent="-171450">
              <a:buFont typeface="Arial" pitchFamily="34" charset="0"/>
              <a:buChar char="•"/>
            </a:pPr>
            <a:r>
              <a:rPr lang="en-US" sz="1200" dirty="0"/>
              <a:t>Guest OS Version can be and should be specified in the service configuration file</a:t>
            </a:r>
          </a:p>
          <a:p>
            <a:pPr marL="171450" indent="-171450">
              <a:buFont typeface="Arial" pitchFamily="34" charset="0"/>
              <a:buChar char="•"/>
            </a:pPr>
            <a:endParaRPr lang="en-US" dirty="0"/>
          </a:p>
          <a:p>
            <a:r>
              <a:rPr lang="en-US" sz="1400" b="1" dirty="0"/>
              <a:t>Speaking Points</a:t>
            </a:r>
          </a:p>
          <a:p>
            <a:pPr marL="171450" indent="-171450">
              <a:buFont typeface="Arial" pitchFamily="34" charset="0"/>
              <a:buChar char="•"/>
            </a:pPr>
            <a:r>
              <a:rPr lang="en-US" sz="1200" dirty="0"/>
              <a:t>Best practice is to always specify the version of the OS to run on. </a:t>
            </a:r>
          </a:p>
          <a:p>
            <a:pPr marL="261231" lvl="2" indent="-171450"/>
            <a:r>
              <a:rPr lang="en-US" sz="1200" dirty="0"/>
              <a:t>Roles will try to run on the latest available version if you don’t specify a </a:t>
            </a:r>
            <a:r>
              <a:rPr lang="en-US" sz="1200" dirty="0" smtClean="0"/>
              <a:t>version</a:t>
            </a:r>
          </a:p>
          <a:p>
            <a:pPr marL="261231" lvl="2" indent="-171450"/>
            <a:endParaRPr lang="en-US" sz="1200" dirty="0"/>
          </a:p>
          <a:p>
            <a:pPr marL="166146" lvl="1" indent="0">
              <a:buFont typeface="Arial" pitchFamily="34" charset="0"/>
              <a:buNone/>
            </a:pPr>
            <a:endParaRPr lang="en-US" sz="200" b="0" baseline="0" dirty="0" smtClean="0"/>
          </a:p>
          <a:p>
            <a:pPr marL="171450" lvl="0" indent="-171450">
              <a:buFont typeface="Arial" pitchFamily="34" charset="0"/>
              <a:buChar char="•"/>
            </a:pPr>
            <a:r>
              <a:rPr lang="en-NZ" sz="1200" dirty="0"/>
              <a:t>To ensure that your service works as expected, you must deploy it to a release of the Windows Azure guest operating system that is compatible with the version of the Windows Azure SDK with which you developed it.</a:t>
            </a:r>
          </a:p>
          <a:p>
            <a:pPr marL="261231" lvl="2" indent="-171450"/>
            <a:r>
              <a:rPr lang="en-NZ" sz="1200" dirty="0"/>
              <a:t>“It works on my machine” – something working on local development fabric and not in the cloud could be a result of incompatibilities</a:t>
            </a:r>
          </a:p>
          <a:p>
            <a:pPr marL="171450" lvl="1" indent="-171450"/>
            <a:endParaRPr lang="en-NZ" sz="1200" dirty="0"/>
          </a:p>
          <a:p>
            <a:pPr marL="171450" lvl="0" indent="-171450">
              <a:buFont typeface="Arial" pitchFamily="34" charset="0"/>
              <a:buChar char="•"/>
            </a:pPr>
            <a:r>
              <a:rPr lang="en-NZ" sz="1200" dirty="0"/>
              <a:t>All role instances defined by your service will run on the guest operating system version that you specify</a:t>
            </a:r>
          </a:p>
          <a:p>
            <a:pPr marL="171450" lvl="0" indent="-171450">
              <a:buFont typeface="Arial" pitchFamily="34" charset="0"/>
              <a:buChar char="•"/>
            </a:pPr>
            <a:endParaRPr lang="en-NZ" sz="1200" dirty="0"/>
          </a:p>
          <a:p>
            <a:pPr marL="171450" marR="0" lvl="0" indent="-171450" fontAlgn="auto">
              <a:spcBef>
                <a:spcPts val="0"/>
              </a:spcBef>
              <a:buClrTx/>
              <a:buSzTx/>
              <a:buFont typeface="Arial" pitchFamily="34" charset="0"/>
              <a:buChar char="•"/>
              <a:tabLst/>
              <a:defRPr/>
            </a:pPr>
            <a:r>
              <a:rPr lang="en-NZ" sz="1200" dirty="0"/>
              <a:t>Services may be subject to upgrades to the underlying Windows Azure root operating system from time to time. </a:t>
            </a:r>
          </a:p>
          <a:p>
            <a:pPr marL="261231" lvl="2" indent="-171450"/>
            <a:r>
              <a:rPr lang="en-NZ" sz="1200" dirty="0"/>
              <a:t>Mandatory and cannot be postponed. </a:t>
            </a:r>
          </a:p>
          <a:p>
            <a:pPr marL="261231" lvl="2" indent="-171450"/>
            <a:r>
              <a:rPr lang="en-NZ" sz="1200" dirty="0"/>
              <a:t>An upgrade to the root OS recycles your running role instances, taking them through their shutdown sequences and then restarting them.</a:t>
            </a:r>
          </a:p>
          <a:p>
            <a:pPr marL="171450" lvl="0" indent="-171450">
              <a:buFont typeface="Arial" pitchFamily="34" charset="0"/>
              <a:buChar char="•"/>
            </a:pPr>
            <a:endParaRPr lang="en-NZ" sz="700" b="0"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3742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indent="0">
              <a:buFont typeface="Arial" pitchFamily="34" charset="0"/>
              <a:buNone/>
            </a:pPr>
            <a:r>
              <a:rPr lang="en-US" sz="1400" b="1" kern="1200" dirty="0" smtClean="0">
                <a:solidFill>
                  <a:schemeClr val="tx1"/>
                </a:solidFill>
                <a:ea typeface="+mn-ea"/>
                <a:cs typeface="+mn-cs"/>
              </a:rPr>
              <a:t>Slide Objective</a:t>
            </a:r>
          </a:p>
          <a:p>
            <a:pPr marL="171450" indent="-171450">
              <a:buFont typeface="Arial" pitchFamily="34" charset="0"/>
              <a:buChar char="•"/>
            </a:pPr>
            <a:r>
              <a:rPr lang="en-US" sz="1200" kern="1200" dirty="0" smtClean="0">
                <a:solidFill>
                  <a:schemeClr val="tx1"/>
                </a:solidFill>
                <a:ea typeface="+mn-ea"/>
                <a:cs typeface="+mn-cs"/>
              </a:rPr>
              <a:t>Introduce the Service Management</a:t>
            </a:r>
            <a:r>
              <a:rPr lang="en-US" sz="1200" kern="1200" baseline="0" dirty="0" smtClean="0">
                <a:solidFill>
                  <a:schemeClr val="tx1"/>
                </a:solidFill>
                <a:ea typeface="+mn-ea"/>
                <a:cs typeface="+mn-cs"/>
              </a:rPr>
              <a:t> API</a:t>
            </a:r>
          </a:p>
          <a:p>
            <a:pPr marL="171450" indent="-171450">
              <a:buFont typeface="Arial" pitchFamily="34" charset="0"/>
              <a:buChar char="•"/>
            </a:pPr>
            <a:r>
              <a:rPr lang="en-US" sz="1200" kern="1200" baseline="0" dirty="0" smtClean="0">
                <a:solidFill>
                  <a:schemeClr val="tx1"/>
                </a:solidFill>
                <a:ea typeface="+mn-ea"/>
                <a:cs typeface="+mn-cs"/>
              </a:rPr>
              <a:t>List a few of the functions that can be achieved</a:t>
            </a:r>
          </a:p>
          <a:p>
            <a:pPr marL="171450" indent="-171450">
              <a:buFont typeface="Arial" pitchFamily="34" charset="0"/>
              <a:buChar char="•"/>
            </a:pPr>
            <a:endParaRPr lang="en-US" dirty="0" smtClean="0"/>
          </a:p>
          <a:p>
            <a:r>
              <a:rPr lang="en-US" sz="1400" b="1" kern="1200" dirty="0" smtClean="0">
                <a:solidFill>
                  <a:schemeClr val="tx1"/>
                </a:solidFill>
                <a:ea typeface="+mn-ea"/>
                <a:cs typeface="+mn-cs"/>
              </a:rPr>
              <a:t>Speaking Points</a:t>
            </a:r>
          </a:p>
          <a:p>
            <a:pPr marL="285750" lvl="0" indent="-285750">
              <a:buFont typeface="Arial" pitchFamily="34" charset="0"/>
              <a:buChar char="•"/>
            </a:pPr>
            <a:r>
              <a:rPr lang="en-NZ" sz="1200" dirty="0" smtClean="0"/>
              <a:t>Programmatic </a:t>
            </a:r>
            <a:r>
              <a:rPr lang="en-NZ" sz="1200" dirty="0"/>
              <a:t>access to much of the functionality available through the </a:t>
            </a:r>
            <a:r>
              <a:rPr lang="en-NZ" sz="1200" dirty="0" smtClean="0"/>
              <a:t>Windows Azure Portal</a:t>
            </a:r>
          </a:p>
          <a:p>
            <a:pPr marL="285750" lvl="0" indent="-285750">
              <a:buFont typeface="Arial" pitchFamily="34" charset="0"/>
              <a:buChar char="•"/>
            </a:pPr>
            <a:r>
              <a:rPr lang="en-NZ" sz="1200" dirty="0" smtClean="0"/>
              <a:t>You can manage;</a:t>
            </a:r>
          </a:p>
          <a:p>
            <a:pPr marL="451896" lvl="1" indent="-285750"/>
            <a:r>
              <a:rPr lang="en-NZ" sz="1200" dirty="0" smtClean="0"/>
              <a:t>Storage accounts</a:t>
            </a:r>
          </a:p>
          <a:p>
            <a:pPr marL="451896" lvl="1" indent="-285750"/>
            <a:r>
              <a:rPr lang="en-NZ" sz="1200" dirty="0" smtClean="0"/>
              <a:t>Hosted services</a:t>
            </a:r>
          </a:p>
          <a:p>
            <a:pPr marL="451896" lvl="1" indent="-285750"/>
            <a:r>
              <a:rPr lang="en-NZ" sz="1200" dirty="0" smtClean="0"/>
              <a:t>Service deployments</a:t>
            </a:r>
          </a:p>
          <a:p>
            <a:pPr marL="451896" lvl="1" indent="-285750"/>
            <a:r>
              <a:rPr lang="en-NZ" sz="1200" dirty="0" smtClean="0"/>
              <a:t>Affinity Groups</a:t>
            </a:r>
          </a:p>
          <a:p>
            <a:pPr marL="285750" lvl="0" indent="-285750">
              <a:buFont typeface="Arial" pitchFamily="34" charset="0"/>
              <a:buChar char="•"/>
            </a:pPr>
            <a:r>
              <a:rPr lang="en-US" sz="1200" dirty="0" smtClean="0"/>
              <a:t>REST based</a:t>
            </a:r>
          </a:p>
          <a:p>
            <a:pPr marL="451896" lvl="1" indent="-285750"/>
            <a:r>
              <a:rPr lang="en-US" sz="1200" dirty="0" smtClean="0"/>
              <a:t>Performed over SSL</a:t>
            </a:r>
            <a:endParaRPr lang="en-US" sz="1200" dirty="0"/>
          </a:p>
          <a:p>
            <a:pPr marL="451896" lvl="1" indent="-285750"/>
            <a:r>
              <a:rPr lang="en-US" sz="1200" dirty="0" smtClean="0"/>
              <a:t>Authenticated through use of X509 certs</a:t>
            </a:r>
          </a:p>
          <a:p>
            <a:pPr marL="285750" indent="-285750">
              <a:buFont typeface="Arial" pitchFamily="34" charset="0"/>
              <a:buChar char="•"/>
            </a:pPr>
            <a:r>
              <a:rPr lang="en-US" sz="1200" dirty="0"/>
              <a:t>Accessed from </a:t>
            </a:r>
          </a:p>
          <a:p>
            <a:pPr marL="451896" lvl="1" indent="-285750"/>
            <a:r>
              <a:rPr lang="en-US" sz="1200" dirty="0" smtClean="0"/>
              <a:t>A </a:t>
            </a:r>
            <a:r>
              <a:rPr lang="en-US" sz="1200" dirty="0"/>
              <a:t>Role running </a:t>
            </a:r>
            <a:r>
              <a:rPr lang="en-US" sz="1200" dirty="0" smtClean="0"/>
              <a:t>within Windows Azure </a:t>
            </a:r>
          </a:p>
          <a:p>
            <a:pPr marL="451896" lvl="1" indent="-285750"/>
            <a:r>
              <a:rPr lang="en-US" sz="1200" dirty="0" smtClean="0"/>
              <a:t>Any </a:t>
            </a:r>
            <a:r>
              <a:rPr lang="en-US" sz="1200" dirty="0"/>
              <a:t>HTTPS request</a:t>
            </a:r>
          </a:p>
          <a:p>
            <a:endParaRPr lang="en-US" sz="1400" b="1" kern="1200" dirty="0" smtClean="0">
              <a:solidFill>
                <a:schemeClr val="tx1"/>
              </a:solidFill>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076597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itchFamily="34" charset="0"/>
              <a:buNone/>
            </a:pPr>
            <a:r>
              <a:rPr lang="en-US" sz="1400" b="1" kern="1200" dirty="0" smtClean="0">
                <a:solidFill>
                  <a:schemeClr val="tx1"/>
                </a:solidFill>
                <a:ea typeface="+mn-ea"/>
                <a:cs typeface="+mn-cs"/>
              </a:rPr>
              <a:t>Slide Objective</a:t>
            </a:r>
          </a:p>
          <a:p>
            <a:pPr marL="171450" indent="-171450">
              <a:buFont typeface="Arial" pitchFamily="34" charset="0"/>
              <a:buChar char="•"/>
            </a:pPr>
            <a:r>
              <a:rPr lang="en-US" sz="1200" kern="1200" dirty="0" smtClean="0">
                <a:solidFill>
                  <a:schemeClr val="tx1"/>
                </a:solidFill>
                <a:ea typeface="+mn-ea"/>
                <a:cs typeface="+mn-cs"/>
              </a:rPr>
              <a:t>Introduce the different tools available to developers around developing,</a:t>
            </a:r>
            <a:r>
              <a:rPr lang="en-US" sz="1200" kern="1200" baseline="0" dirty="0" smtClean="0">
                <a:solidFill>
                  <a:schemeClr val="tx1"/>
                </a:solidFill>
                <a:ea typeface="+mn-ea"/>
                <a:cs typeface="+mn-cs"/>
              </a:rPr>
              <a:t> deploying and managing applications and services in Windows Azure</a:t>
            </a:r>
          </a:p>
          <a:p>
            <a:pPr marL="171450" indent="-171450">
              <a:buFont typeface="Arial" pitchFamily="34" charset="0"/>
              <a:buChar char="•"/>
            </a:pPr>
            <a:r>
              <a:rPr lang="en-US" sz="1200" kern="1200" baseline="0" dirty="0" smtClean="0">
                <a:solidFill>
                  <a:schemeClr val="tx1"/>
                </a:solidFill>
                <a:ea typeface="+mn-ea"/>
                <a:cs typeface="+mn-cs"/>
              </a:rPr>
              <a:t>Each of the tools will be drilled in to in more detail in the slides that follow</a:t>
            </a:r>
          </a:p>
          <a:p>
            <a:endParaRPr lang="en-NZ"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223914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00739" y="4343400"/>
            <a:ext cx="5831958" cy="4566684"/>
          </a:xfrm>
        </p:spPr>
        <p:txBody>
          <a:bodyPr>
            <a:normAutofit fontScale="92500" lnSpcReduction="10000"/>
          </a:bodyPr>
          <a:lstStyle/>
          <a:p>
            <a:pPr marL="0" indent="0">
              <a:buFont typeface="Arial" pitchFamily="34" charset="0"/>
              <a:buNone/>
            </a:pPr>
            <a:r>
              <a:rPr lang="en-US" sz="1500" b="1" kern="1200" dirty="0" smtClean="0">
                <a:solidFill>
                  <a:schemeClr val="tx1"/>
                </a:solidFill>
                <a:ea typeface="+mn-ea"/>
                <a:cs typeface="+mn-cs"/>
              </a:rPr>
              <a:t>Slide Objective</a:t>
            </a:r>
          </a:p>
          <a:p>
            <a:pPr marL="171450" indent="-171450">
              <a:buFont typeface="Arial" pitchFamily="34" charset="0"/>
              <a:buChar char="•"/>
            </a:pPr>
            <a:r>
              <a:rPr lang="en-US" sz="1300" kern="1200" dirty="0" smtClean="0">
                <a:solidFill>
                  <a:schemeClr val="tx1"/>
                </a:solidFill>
                <a:ea typeface="+mn-ea"/>
                <a:cs typeface="+mn-cs"/>
              </a:rPr>
              <a:t>Introduce capabilities of the Windows Azure Tools for Visual Studio</a:t>
            </a:r>
            <a:endParaRPr lang="en-US" sz="1300" kern="1200" baseline="0" dirty="0" smtClean="0">
              <a:solidFill>
                <a:schemeClr val="tx1"/>
              </a:solidFill>
              <a:ea typeface="+mn-ea"/>
              <a:cs typeface="+mn-cs"/>
            </a:endParaRPr>
          </a:p>
          <a:p>
            <a:pPr marL="171450" indent="-171450">
              <a:buFont typeface="Arial" pitchFamily="34" charset="0"/>
              <a:buChar char="•"/>
            </a:pPr>
            <a:endParaRPr lang="en-US" dirty="0" smtClean="0"/>
          </a:p>
          <a:p>
            <a:r>
              <a:rPr lang="en-US" sz="1500" b="1" kern="1200" dirty="0" smtClean="0">
                <a:solidFill>
                  <a:schemeClr val="tx1"/>
                </a:solidFill>
                <a:ea typeface="+mn-ea"/>
                <a:cs typeface="+mn-cs"/>
              </a:rPr>
              <a:t>Speaking Points</a:t>
            </a:r>
          </a:p>
          <a:p>
            <a:pPr marL="171450" lvl="0" indent="-171450">
              <a:lnSpc>
                <a:spcPct val="100000"/>
              </a:lnSpc>
              <a:spcBef>
                <a:spcPts val="600"/>
              </a:spcBef>
              <a:buFont typeface="Arial" pitchFamily="34" charset="0"/>
              <a:buChar char="•"/>
            </a:pPr>
            <a:r>
              <a:rPr lang="en-NZ" sz="1300" dirty="0"/>
              <a:t>Windows Azure tools for Visual Studio extend Visual Studio</a:t>
            </a:r>
          </a:p>
          <a:p>
            <a:pPr marL="171450" lvl="0" indent="-171450">
              <a:lnSpc>
                <a:spcPct val="100000"/>
              </a:lnSpc>
              <a:spcBef>
                <a:spcPts val="600"/>
              </a:spcBef>
              <a:buFont typeface="Arial" pitchFamily="34" charset="0"/>
              <a:buChar char="•"/>
            </a:pPr>
            <a:r>
              <a:rPr lang="en-NZ" sz="1300" dirty="0"/>
              <a:t>Enables the creation, building, debugging, running, packaging, deploying web apps and services for Windows Azure</a:t>
            </a:r>
          </a:p>
          <a:p>
            <a:pPr marL="171450" lvl="0" indent="-171450">
              <a:lnSpc>
                <a:spcPct val="100000"/>
              </a:lnSpc>
              <a:spcBef>
                <a:spcPts val="600"/>
              </a:spcBef>
              <a:buFont typeface="Arial" pitchFamily="34" charset="0"/>
              <a:buChar char="•"/>
            </a:pPr>
            <a:r>
              <a:rPr lang="en-NZ" sz="1300" dirty="0"/>
              <a:t>Visual Studio 2008 &amp; 2010 support</a:t>
            </a:r>
          </a:p>
          <a:p>
            <a:pPr marL="171450" indent="-171450">
              <a:lnSpc>
                <a:spcPct val="100000"/>
              </a:lnSpc>
              <a:spcBef>
                <a:spcPts val="600"/>
              </a:spcBef>
              <a:buFont typeface="Arial" pitchFamily="34" charset="0"/>
              <a:buChar char="•"/>
            </a:pPr>
            <a:r>
              <a:rPr lang="en-NZ" sz="1300" dirty="0"/>
              <a:t>Storage Explorer </a:t>
            </a:r>
          </a:p>
          <a:p>
            <a:pPr marL="292191" lvl="3" indent="-171450">
              <a:lnSpc>
                <a:spcPct val="100000"/>
              </a:lnSpc>
            </a:pPr>
            <a:r>
              <a:rPr lang="en-NZ" sz="1300" dirty="0"/>
              <a:t>an extension to the Visual Studio Server Explorer window </a:t>
            </a:r>
          </a:p>
          <a:p>
            <a:pPr marL="292191" lvl="3" indent="-171450">
              <a:lnSpc>
                <a:spcPct val="100000"/>
              </a:lnSpc>
            </a:pPr>
            <a:r>
              <a:rPr lang="en-NZ" sz="1300" dirty="0"/>
              <a:t>provides read-only access to blob and table data in your Windows Azure storage accounts</a:t>
            </a:r>
          </a:p>
          <a:p>
            <a:pPr marL="171450" lvl="0" indent="-171450">
              <a:lnSpc>
                <a:spcPct val="100000"/>
              </a:lnSpc>
              <a:spcBef>
                <a:spcPts val="600"/>
              </a:spcBef>
              <a:buFont typeface="Arial" pitchFamily="34" charset="0"/>
              <a:buChar char="•"/>
            </a:pPr>
            <a:r>
              <a:rPr lang="en-NZ" sz="1300" dirty="0"/>
              <a:t>Compute Explorer </a:t>
            </a:r>
          </a:p>
          <a:p>
            <a:pPr marL="375531" lvl="2" indent="-285750"/>
            <a:r>
              <a:rPr lang="en-NZ" sz="1300" dirty="0"/>
              <a:t>an extension to the Visual Studio Server Explorer window </a:t>
            </a:r>
          </a:p>
          <a:p>
            <a:pPr marL="375531" lvl="2" indent="-285750"/>
            <a:r>
              <a:rPr lang="en-NZ" sz="1300" dirty="0"/>
              <a:t>provides a read-only view of deployment status for your hosted services in Windows Azure</a:t>
            </a:r>
          </a:p>
          <a:p>
            <a:pPr marL="285750" lvl="1" indent="-285750">
              <a:spcBef>
                <a:spcPts val="600"/>
              </a:spcBef>
            </a:pPr>
            <a:r>
              <a:rPr lang="en-NZ" sz="1300" dirty="0"/>
              <a:t>IntelliTrace </a:t>
            </a:r>
            <a:r>
              <a:rPr lang="en-NZ" sz="1300" dirty="0" smtClean="0"/>
              <a:t>debugging</a:t>
            </a:r>
          </a:p>
          <a:p>
            <a:pPr marL="375531" lvl="2" indent="-285750">
              <a:lnSpc>
                <a:spcPct val="100000"/>
              </a:lnSpc>
            </a:pPr>
            <a:r>
              <a:rPr lang="en-NZ" sz="1300" dirty="0"/>
              <a:t>log extensive debugging information </a:t>
            </a:r>
            <a:r>
              <a:rPr lang="en-NZ" sz="1300" dirty="0" smtClean="0"/>
              <a:t>while deployed </a:t>
            </a:r>
            <a:r>
              <a:rPr lang="en-NZ" sz="1300" dirty="0"/>
              <a:t>to Windows Azure. </a:t>
            </a:r>
            <a:endParaRPr lang="en-NZ" sz="1300" dirty="0" smtClean="0"/>
          </a:p>
          <a:p>
            <a:pPr marL="375531" lvl="2" indent="-285750">
              <a:lnSpc>
                <a:spcPct val="100000"/>
              </a:lnSpc>
            </a:pPr>
            <a:r>
              <a:rPr lang="en-NZ" sz="1300" dirty="0" smtClean="0"/>
              <a:t>can </a:t>
            </a:r>
            <a:r>
              <a:rPr lang="en-NZ" sz="1300" dirty="0"/>
              <a:t>use the IntelliTrace logs to step through your code </a:t>
            </a:r>
            <a:r>
              <a:rPr lang="en-NZ" sz="1300" dirty="0" smtClean="0"/>
              <a:t>in Visual </a:t>
            </a:r>
            <a:r>
              <a:rPr lang="en-NZ" sz="1300" dirty="0"/>
              <a:t>Studio as though it were running in Windows Azure</a:t>
            </a:r>
            <a:endParaRPr lang="en-US" sz="1300" dirty="0"/>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568722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2932226012"/>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5479330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211321954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04378685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71772337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60462608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04731088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34980883"/>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513529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1906022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quarter" idx="10"/>
          </p:nvPr>
        </p:nvSpPr>
        <p:spPr>
          <a:xfrm>
            <a:off x="516572" y="1690688"/>
            <a:ext cx="11155680" cy="1846659"/>
          </a:xfrm>
        </p:spPr>
        <p:txBody>
          <a:bodyPr/>
          <a:lstStyle>
            <a:lvl1pPr>
              <a:defRPr sz="20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673774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621857907"/>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95389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8440412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43899335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3276599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1456825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13077476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dirty="0">
              <a:solidFill>
                <a:srgbClr val="292929"/>
              </a:solidFill>
            </a:endParaRPr>
          </a:p>
        </p:txBody>
      </p:sp>
    </p:spTree>
    <p:extLst>
      <p:ext uri="{BB962C8B-B14F-4D97-AF65-F5344CB8AC3E}">
        <p14:creationId xmlns:p14="http://schemas.microsoft.com/office/powerpoint/2010/main" val="51515586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8692062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9066289"/>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 id="2147483804" r:id="rId18"/>
    <p:sldLayoutId id="2147483807"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4020088"/>
      </p:ext>
    </p:extLst>
  </p:cSld>
  <p:clrMap bg1="lt1" tx1="dk1" bg2="lt2" tx2="dk2" accent1="accent1" accent2="accent2" accent3="accent3" accent4="accent4" accent5="accent5" accent6="accent6" hlink="hlink" folHlink="folHlink"/>
  <p:sldLayoutIdLst>
    <p:sldLayoutId id="2147483806"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38.xml"/><Relationship Id="rId7" Type="http://schemas.openxmlformats.org/officeDocument/2006/relationships/oleObject" Target="../embeddings/oleObject2.bin"/><Relationship Id="rId2" Type="http://schemas.openxmlformats.org/officeDocument/2006/relationships/tags" Target="../tags/tag37.xml"/><Relationship Id="rId1" Type="http://schemas.openxmlformats.org/officeDocument/2006/relationships/vmlDrawing" Target="../drawings/vmlDrawing2.v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tags" Target="../tags/tag41.xml"/><Relationship Id="rId7" Type="http://schemas.openxmlformats.org/officeDocument/2006/relationships/notesSlide" Target="../notesSlides/notesSlide13.xml"/><Relationship Id="rId2" Type="http://schemas.openxmlformats.org/officeDocument/2006/relationships/tags" Target="../tags/tag40.xml"/><Relationship Id="rId1"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9.emf"/></Relationships>
</file>

<file path=ppt/slides/_rels/slide17.xml.rels><?xml version="1.0" encoding="UTF-8" standalone="yes"?>
<Relationships xmlns="http://schemas.openxmlformats.org/package/2006/relationships"><Relationship Id="rId8" Type="http://schemas.openxmlformats.org/officeDocument/2006/relationships/tags" Target="../tags/tag50.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vmlDrawing" Target="../drawings/vmlDrawing4.vml"/><Relationship Id="rId6" Type="http://schemas.openxmlformats.org/officeDocument/2006/relationships/tags" Target="../tags/tag48.xml"/><Relationship Id="rId11" Type="http://schemas.openxmlformats.org/officeDocument/2006/relationships/image" Target="../media/image9.emf"/><Relationship Id="rId5" Type="http://schemas.openxmlformats.org/officeDocument/2006/relationships/tags" Target="../tags/tag47.xml"/><Relationship Id="rId10" Type="http://schemas.openxmlformats.org/officeDocument/2006/relationships/oleObject" Target="../embeddings/oleObject4.bin"/><Relationship Id="rId4" Type="http://schemas.openxmlformats.org/officeDocument/2006/relationships/tags" Target="../tags/tag46.xml"/><Relationship Id="rId9"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52.xml"/><Relationship Id="rId7" Type="http://schemas.openxmlformats.org/officeDocument/2006/relationships/notesSlide" Target="../notesSlides/notesSlide19.xml"/><Relationship Id="rId2" Type="http://schemas.openxmlformats.org/officeDocument/2006/relationships/tags" Target="../tags/tag51.xml"/><Relationship Id="rId1" Type="http://schemas.openxmlformats.org/officeDocument/2006/relationships/vmlDrawing" Target="../drawings/vmlDrawing5.vml"/><Relationship Id="rId6" Type="http://schemas.openxmlformats.org/officeDocument/2006/relationships/slideLayout" Target="../slideLayouts/slideLayout2.xml"/><Relationship Id="rId5" Type="http://schemas.openxmlformats.org/officeDocument/2006/relationships/tags" Target="../tags/tag54.xml"/><Relationship Id="rId10" Type="http://schemas.openxmlformats.org/officeDocument/2006/relationships/hyperlink" Target="http://tinyurl.com/azuresamples" TargetMode="External"/><Relationship Id="rId4" Type="http://schemas.openxmlformats.org/officeDocument/2006/relationships/tags" Target="../tags/tag53.xml"/><Relationship Id="rId9" Type="http://schemas.openxmlformats.org/officeDocument/2006/relationships/image" Target="../media/image9.emf"/></Relationships>
</file>

<file path=ppt/slides/_rels/slide24.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tinyurl.com/4uhal5t"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tags" Target="../tags/tag75.xml"/><Relationship Id="rId3" Type="http://schemas.openxmlformats.org/officeDocument/2006/relationships/tags" Target="../tags/tag60.xml"/><Relationship Id="rId21" Type="http://schemas.openxmlformats.org/officeDocument/2006/relationships/slideLayout" Target="../slideLayouts/slideLayout6.xml"/><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tags" Target="../tags/tag74.xml"/><Relationship Id="rId2" Type="http://schemas.openxmlformats.org/officeDocument/2006/relationships/tags" Target="../tags/tag59.xml"/><Relationship Id="rId16" Type="http://schemas.openxmlformats.org/officeDocument/2006/relationships/tags" Target="../tags/tag73.xml"/><Relationship Id="rId20" Type="http://schemas.openxmlformats.org/officeDocument/2006/relationships/tags" Target="../tags/tag77.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5" Type="http://schemas.openxmlformats.org/officeDocument/2006/relationships/tags" Target="../tags/tag72.xml"/><Relationship Id="rId10" Type="http://schemas.openxmlformats.org/officeDocument/2006/relationships/tags" Target="../tags/tag67.xml"/><Relationship Id="rId19" Type="http://schemas.openxmlformats.org/officeDocument/2006/relationships/tags" Target="../tags/tag76.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34.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18" Type="http://schemas.openxmlformats.org/officeDocument/2006/relationships/tags" Target="../tags/tag97.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17" Type="http://schemas.openxmlformats.org/officeDocument/2006/relationships/tags" Target="../tags/tag96.xml"/><Relationship Id="rId2" Type="http://schemas.openxmlformats.org/officeDocument/2006/relationships/tags" Target="../tags/tag81.xml"/><Relationship Id="rId16" Type="http://schemas.openxmlformats.org/officeDocument/2006/relationships/tags" Target="../tags/tag95.xml"/><Relationship Id="rId20" Type="http://schemas.openxmlformats.org/officeDocument/2006/relationships/notesSlide" Target="../notesSlides/notesSlide30.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19" Type="http://schemas.openxmlformats.org/officeDocument/2006/relationships/slideLayout" Target="../slideLayouts/slideLayout6.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6.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tags" Target="../tags/tag35.xml"/><Relationship Id="rId3" Type="http://schemas.openxmlformats.org/officeDocument/2006/relationships/tags" Target="../tags/tag20.xml"/><Relationship Id="rId21" Type="http://schemas.openxmlformats.org/officeDocument/2006/relationships/oleObject" Target="../embeddings/oleObject1.bin"/><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tags" Target="../tags/tag34.xml"/><Relationship Id="rId2" Type="http://schemas.openxmlformats.org/officeDocument/2006/relationships/tags" Target="../tags/tag19.xml"/><Relationship Id="rId16" Type="http://schemas.openxmlformats.org/officeDocument/2006/relationships/tags" Target="../tags/tag33.xml"/><Relationship Id="rId20" Type="http://schemas.openxmlformats.org/officeDocument/2006/relationships/notesSlide" Target="../notesSlides/notesSlide3.xml"/><Relationship Id="rId1" Type="http://schemas.openxmlformats.org/officeDocument/2006/relationships/vmlDrawing" Target="../drawings/vmlDrawing1.v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tags" Target="../tags/tag32.xml"/><Relationship Id="rId10" Type="http://schemas.openxmlformats.org/officeDocument/2006/relationships/tags" Target="../tags/tag27.xml"/><Relationship Id="rId19" Type="http://schemas.openxmlformats.org/officeDocument/2006/relationships/slideLayout" Target="../slideLayouts/slideLayout6.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 Id="rId22"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3" Type="http://schemas.openxmlformats.org/officeDocument/2006/relationships/hyperlink" Target="http://msdn.microsoft.com/ee924680"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3" y="2234114"/>
            <a:ext cx="9563038" cy="1359196"/>
          </a:xfrm>
        </p:spPr>
        <p:txBody>
          <a:bodyPr/>
          <a:lstStyle/>
          <a:p>
            <a:r>
              <a:rPr lang="en-US" dirty="0" smtClean="0"/>
              <a:t>Windows Azure </a:t>
            </a:r>
            <a:br>
              <a:rPr lang="en-US" dirty="0" smtClean="0"/>
            </a:br>
            <a:r>
              <a:rPr lang="en-US" dirty="0" smtClean="0"/>
              <a:t>Cloud Service Lifecycle</a:t>
            </a:r>
            <a:endParaRPr lang="en-US" dirty="0"/>
          </a:p>
        </p:txBody>
      </p:sp>
      <p:sp>
        <p:nvSpPr>
          <p:cNvPr id="2" name="Text Placeholder 1"/>
          <p:cNvSpPr>
            <a:spLocks noGrp="1"/>
          </p:cNvSpPr>
          <p:nvPr>
            <p:ph type="body" sz="quarter" idx="11"/>
          </p:nvPr>
        </p:nvSpPr>
        <p:spPr>
          <a:xfrm>
            <a:off x="519113" y="4612341"/>
            <a:ext cx="5454333" cy="1144929"/>
          </a:xfrm>
        </p:spPr>
        <p:txBody>
          <a:bodyPr/>
          <a:lstStyle/>
          <a:p>
            <a:r>
              <a:rPr lang="en-US" dirty="0"/>
              <a:t>Name</a:t>
            </a:r>
          </a:p>
          <a:p>
            <a:r>
              <a:rPr lang="en-US" dirty="0"/>
              <a:t>Title</a:t>
            </a:r>
          </a:p>
          <a:p>
            <a:r>
              <a:rPr lang="en-US" dirty="0" smtClean="0"/>
              <a:t>Organization</a:t>
            </a:r>
            <a:endParaRPr lang="en-US" dirty="0"/>
          </a:p>
        </p:txBody>
      </p:sp>
    </p:spTree>
    <p:extLst>
      <p:ext uri="{BB962C8B-B14F-4D97-AF65-F5344CB8AC3E}">
        <p14:creationId xmlns:p14="http://schemas.microsoft.com/office/powerpoint/2010/main" val="387221313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400284903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002"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664797"/>
          </a:xfrm>
        </p:spPr>
        <p:txBody>
          <a:bodyPr/>
          <a:lstStyle/>
          <a:p>
            <a:r>
              <a:rPr lang="en-NZ" sz="4800" dirty="0" smtClean="0"/>
              <a:t>Windows Azure Service Management API </a:t>
            </a:r>
            <a:endParaRPr lang="en-NZ" sz="4800" dirty="0"/>
          </a:p>
        </p:txBody>
      </p:sp>
      <p:sp>
        <p:nvSpPr>
          <p:cNvPr id="4" name="Content Placeholder 3"/>
          <p:cNvSpPr>
            <a:spLocks noGrp="1"/>
          </p:cNvSpPr>
          <p:nvPr>
            <p:ph type="body" sz="quarter" idx="10"/>
            <p:custDataLst>
              <p:tags r:id="rId4"/>
            </p:custDataLst>
          </p:nvPr>
        </p:nvSpPr>
        <p:spPr>
          <a:xfrm>
            <a:off x="519112" y="1447799"/>
            <a:ext cx="11149013" cy="1223412"/>
          </a:xfrm>
        </p:spPr>
        <p:txBody>
          <a:bodyPr/>
          <a:lstStyle/>
          <a:p>
            <a:r>
              <a:rPr lang="en-NZ" dirty="0" smtClean="0">
                <a:solidFill>
                  <a:srgbClr val="595959">
                    <a:alpha val="99000"/>
                  </a:srgbClr>
                </a:solidFill>
              </a:rPr>
              <a:t>REST based</a:t>
            </a:r>
          </a:p>
          <a:p>
            <a:r>
              <a:rPr lang="en-NZ" dirty="0" smtClean="0">
                <a:solidFill>
                  <a:srgbClr val="595959">
                    <a:alpha val="99000"/>
                  </a:srgbClr>
                </a:solidFill>
              </a:rPr>
              <a:t>Uses X509 client certificates for client authentication</a:t>
            </a:r>
            <a:endParaRPr lang="en-NZ" dirty="0">
              <a:solidFill>
                <a:srgbClr val="595959">
                  <a:alpha val="99000"/>
                </a:srgbClr>
              </a:solidFill>
            </a:endParaRPr>
          </a:p>
        </p:txBody>
      </p:sp>
      <p:grpSp>
        <p:nvGrpSpPr>
          <p:cNvPr id="39" name="Group 38"/>
          <p:cNvGrpSpPr/>
          <p:nvPr/>
        </p:nvGrpSpPr>
        <p:grpSpPr>
          <a:xfrm>
            <a:off x="519113" y="2884011"/>
            <a:ext cx="2214756" cy="2844986"/>
            <a:chOff x="519113" y="3154599"/>
            <a:chExt cx="2214756" cy="2844986"/>
          </a:xfrm>
        </p:grpSpPr>
        <p:sp>
          <p:nvSpPr>
            <p:cNvPr id="17" name="Rectangle 16"/>
            <p:cNvSpPr/>
            <p:nvPr/>
          </p:nvSpPr>
          <p:spPr bwMode="auto">
            <a:xfrm>
              <a:off x="519113" y="3154599"/>
              <a:ext cx="2177090" cy="284498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600"/>
                </a:spcAft>
              </a:pPr>
              <a:r>
                <a:rPr lang="en-US" sz="2400" dirty="0">
                  <a:gradFill>
                    <a:gsLst>
                      <a:gs pos="0">
                        <a:srgbClr val="FFFFFF"/>
                      </a:gs>
                      <a:gs pos="100000">
                        <a:srgbClr val="FFFFFF"/>
                      </a:gs>
                    </a:gsLst>
                    <a:lin ang="5400000" scaled="0"/>
                  </a:gradFill>
                  <a:latin typeface="Segoe UI Light" pitchFamily="34" charset="0"/>
                </a:rPr>
                <a:t>Hosted </a:t>
              </a:r>
              <a:r>
                <a:rPr lang="en-US" sz="2400" dirty="0" smtClean="0">
                  <a:gradFill>
                    <a:gsLst>
                      <a:gs pos="0">
                        <a:srgbClr val="FFFFFF"/>
                      </a:gs>
                      <a:gs pos="100000">
                        <a:srgbClr val="FFFFFF"/>
                      </a:gs>
                    </a:gsLst>
                    <a:lin ang="5400000" scaled="0"/>
                  </a:gradFill>
                  <a:latin typeface="Segoe UI Light" pitchFamily="34" charset="0"/>
                </a:rPr>
                <a:t>Services</a:t>
              </a:r>
              <a:endParaRPr lang="en-US" sz="2400" dirty="0">
                <a:gradFill>
                  <a:gsLst>
                    <a:gs pos="0">
                      <a:srgbClr val="FFFFFF"/>
                    </a:gs>
                    <a:gs pos="100000">
                      <a:srgbClr val="FFFFFF"/>
                    </a:gs>
                  </a:gsLst>
                  <a:lin ang="5400000" scaled="0"/>
                </a:gradFill>
                <a:latin typeface="Segoe UI Light" pitchFamily="34" charset="0"/>
              </a:endParaRPr>
            </a:p>
          </p:txBody>
        </p:sp>
        <p:sp>
          <p:nvSpPr>
            <p:cNvPr id="6" name="Rectangle 5"/>
            <p:cNvSpPr/>
            <p:nvPr/>
          </p:nvSpPr>
          <p:spPr>
            <a:xfrm>
              <a:off x="519113" y="4097003"/>
              <a:ext cx="2214756" cy="1815882"/>
            </a:xfrm>
            <a:prstGeom prst="rect">
              <a:avLst/>
            </a:prstGeom>
          </p:spPr>
          <p:txBody>
            <a:bodyPr wrap="square">
              <a:spAutoFit/>
            </a:bodyPr>
            <a:lstStyle/>
            <a:p>
              <a:pPr lvl="0" defTabSz="914099" fontAlgn="base">
                <a:spcBef>
                  <a:spcPct val="0"/>
                </a:spcBef>
                <a:spcAft>
                  <a:spcPct val="0"/>
                </a:spcAft>
              </a:pPr>
              <a:r>
                <a:rPr lang="en-US" sz="1600" dirty="0">
                  <a:gradFill>
                    <a:gsLst>
                      <a:gs pos="0">
                        <a:srgbClr val="FFFFFF"/>
                      </a:gs>
                      <a:gs pos="100000">
                        <a:srgbClr val="FFFFFF"/>
                      </a:gs>
                    </a:gsLst>
                    <a:lin ang="5400000" scaled="0"/>
                  </a:gradFill>
                </a:rPr>
                <a:t>View, Create, Delete Deployment</a:t>
              </a:r>
            </a:p>
            <a:p>
              <a:pPr lvl="0" defTabSz="914099" fontAlgn="base">
                <a:spcBef>
                  <a:spcPct val="0"/>
                </a:spcBef>
                <a:spcAft>
                  <a:spcPct val="0"/>
                </a:spcAft>
              </a:pPr>
              <a:r>
                <a:rPr lang="en-US" sz="1600" dirty="0">
                  <a:gradFill>
                    <a:gsLst>
                      <a:gs pos="0">
                        <a:srgbClr val="FFFFFF"/>
                      </a:gs>
                      <a:gs pos="100000">
                        <a:srgbClr val="FFFFFF"/>
                      </a:gs>
                    </a:gsLst>
                    <a:lin ang="5400000" scaled="0"/>
                  </a:gradFill>
                </a:rPr>
                <a:t>Swap Deployment</a:t>
              </a:r>
            </a:p>
            <a:p>
              <a:pPr lvl="0" defTabSz="914099" fontAlgn="base">
                <a:spcBef>
                  <a:spcPct val="0"/>
                </a:spcBef>
                <a:spcAft>
                  <a:spcPct val="0"/>
                </a:spcAft>
              </a:pPr>
              <a:r>
                <a:rPr lang="en-US" sz="1600" dirty="0">
                  <a:gradFill>
                    <a:gsLst>
                      <a:gs pos="0">
                        <a:srgbClr val="FFFFFF"/>
                      </a:gs>
                      <a:gs pos="100000">
                        <a:srgbClr val="FFFFFF"/>
                      </a:gs>
                    </a:gsLst>
                    <a:lin ang="5400000" scaled="0"/>
                  </a:gradFill>
                </a:rPr>
                <a:t>Modify configuration</a:t>
              </a:r>
            </a:p>
            <a:p>
              <a:pPr lvl="0" defTabSz="914099" fontAlgn="base">
                <a:spcBef>
                  <a:spcPct val="0"/>
                </a:spcBef>
                <a:spcAft>
                  <a:spcPct val="0"/>
                </a:spcAft>
              </a:pPr>
              <a:r>
                <a:rPr lang="en-US" sz="1600" dirty="0">
                  <a:gradFill>
                    <a:gsLst>
                      <a:gs pos="0">
                        <a:srgbClr val="FFFFFF"/>
                      </a:gs>
                      <a:gs pos="100000">
                        <a:srgbClr val="FFFFFF"/>
                      </a:gs>
                    </a:gsLst>
                    <a:lin ang="5400000" scaled="0"/>
                  </a:gradFill>
                </a:rPr>
                <a:t>Scale Up/Scale Up</a:t>
              </a:r>
            </a:p>
            <a:p>
              <a:pPr lvl="0" defTabSz="914099" fontAlgn="base">
                <a:spcBef>
                  <a:spcPct val="0"/>
                </a:spcBef>
                <a:spcAft>
                  <a:spcPct val="0"/>
                </a:spcAft>
              </a:pPr>
              <a:r>
                <a:rPr lang="en-US" sz="1600" dirty="0">
                  <a:gradFill>
                    <a:gsLst>
                      <a:gs pos="0">
                        <a:srgbClr val="FFFFFF"/>
                      </a:gs>
                      <a:gs pos="100000">
                        <a:srgbClr val="FFFFFF"/>
                      </a:gs>
                    </a:gsLst>
                    <a:lin ang="5400000" scaled="0"/>
                  </a:gradFill>
                </a:rPr>
                <a:t>Upgrade deployment</a:t>
              </a:r>
            </a:p>
            <a:p>
              <a:pPr lvl="0" defTabSz="914099" fontAlgn="base">
                <a:spcBef>
                  <a:spcPct val="0"/>
                </a:spcBef>
                <a:spcAft>
                  <a:spcPct val="0"/>
                </a:spcAft>
              </a:pPr>
              <a:r>
                <a:rPr lang="en-US" sz="1600" dirty="0">
                  <a:gradFill>
                    <a:gsLst>
                      <a:gs pos="0">
                        <a:srgbClr val="FFFFFF"/>
                      </a:gs>
                      <a:gs pos="100000">
                        <a:srgbClr val="FFFFFF"/>
                      </a:gs>
                    </a:gsLst>
                    <a:lin ang="5400000" scaled="0"/>
                  </a:gradFill>
                </a:rPr>
                <a:t>Walk Upgrade Domain</a:t>
              </a:r>
            </a:p>
          </p:txBody>
        </p:sp>
      </p:grpSp>
      <p:grpSp>
        <p:nvGrpSpPr>
          <p:cNvPr id="38" name="Group 37"/>
          <p:cNvGrpSpPr/>
          <p:nvPr/>
        </p:nvGrpSpPr>
        <p:grpSpPr>
          <a:xfrm>
            <a:off x="2762094" y="2884011"/>
            <a:ext cx="2177090" cy="2844986"/>
            <a:chOff x="2762094" y="3154599"/>
            <a:chExt cx="2177090" cy="2844986"/>
          </a:xfrm>
        </p:grpSpPr>
        <p:sp>
          <p:nvSpPr>
            <p:cNvPr id="20" name="Rectangle 19"/>
            <p:cNvSpPr/>
            <p:nvPr/>
          </p:nvSpPr>
          <p:spPr bwMode="auto">
            <a:xfrm>
              <a:off x="2762094" y="3154599"/>
              <a:ext cx="2177090" cy="284498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600"/>
                </a:spcAft>
              </a:pPr>
              <a:r>
                <a:rPr lang="en-US" sz="2400" dirty="0">
                  <a:gradFill>
                    <a:gsLst>
                      <a:gs pos="0">
                        <a:srgbClr val="FFFFFF"/>
                      </a:gs>
                      <a:gs pos="100000">
                        <a:srgbClr val="FFFFFF"/>
                      </a:gs>
                    </a:gsLst>
                    <a:lin ang="5400000" scaled="0"/>
                  </a:gradFill>
                  <a:latin typeface="Segoe UI Light" pitchFamily="34" charset="0"/>
                </a:rPr>
                <a:t>Storage </a:t>
              </a:r>
              <a:r>
                <a:rPr lang="en-US" sz="2400" dirty="0" smtClean="0">
                  <a:gradFill>
                    <a:gsLst>
                      <a:gs pos="0">
                        <a:srgbClr val="FFFFFF"/>
                      </a:gs>
                      <a:gs pos="100000">
                        <a:srgbClr val="FFFFFF"/>
                      </a:gs>
                    </a:gsLst>
                    <a:lin ang="5400000" scaled="0"/>
                  </a:gradFill>
                  <a:latin typeface="Segoe UI Light" pitchFamily="34" charset="0"/>
                </a:rPr>
                <a:t>Accounts</a:t>
              </a:r>
              <a:endParaRPr lang="en-US" sz="2400" dirty="0">
                <a:gradFill>
                  <a:gsLst>
                    <a:gs pos="0">
                      <a:srgbClr val="FFFFFF"/>
                    </a:gs>
                    <a:gs pos="100000">
                      <a:srgbClr val="FFFFFF"/>
                    </a:gs>
                  </a:gsLst>
                  <a:lin ang="5400000" scaled="0"/>
                </a:gradFill>
                <a:latin typeface="Segoe UI Light" pitchFamily="34" charset="0"/>
              </a:endParaRPr>
            </a:p>
          </p:txBody>
        </p:sp>
        <p:sp>
          <p:nvSpPr>
            <p:cNvPr id="25" name="Rectangle 24"/>
            <p:cNvSpPr/>
            <p:nvPr/>
          </p:nvSpPr>
          <p:spPr>
            <a:xfrm>
              <a:off x="2762094" y="4097003"/>
              <a:ext cx="2155139" cy="1323439"/>
            </a:xfrm>
            <a:prstGeom prst="rect">
              <a:avLst/>
            </a:prstGeom>
          </p:spPr>
          <p:txBody>
            <a:bodyPr wrap="square">
              <a:spAutoFit/>
            </a:bodyPr>
            <a:lstStyle/>
            <a:p>
              <a:pPr lvl="0" defTabSz="914099" fontAlgn="base">
                <a:spcBef>
                  <a:spcPct val="0"/>
                </a:spcBef>
                <a:spcAft>
                  <a:spcPct val="0"/>
                </a:spcAft>
              </a:pPr>
              <a:r>
                <a:rPr lang="en-US" sz="1600" dirty="0">
                  <a:gradFill>
                    <a:gsLst>
                      <a:gs pos="0">
                        <a:srgbClr val="FFFFFF"/>
                      </a:gs>
                      <a:gs pos="100000">
                        <a:srgbClr val="FFFFFF"/>
                      </a:gs>
                    </a:gsLst>
                    <a:lin ang="5400000" scaled="0"/>
                  </a:gradFill>
                </a:rPr>
                <a:t>List Accounts</a:t>
              </a:r>
            </a:p>
            <a:p>
              <a:pPr lvl="0" defTabSz="914099" fontAlgn="base">
                <a:spcBef>
                  <a:spcPct val="0"/>
                </a:spcBef>
                <a:spcAft>
                  <a:spcPct val="0"/>
                </a:spcAft>
              </a:pPr>
              <a:r>
                <a:rPr lang="en-US" sz="1600" dirty="0">
                  <a:gradFill>
                    <a:gsLst>
                      <a:gs pos="0">
                        <a:srgbClr val="FFFFFF"/>
                      </a:gs>
                      <a:gs pos="100000">
                        <a:srgbClr val="FFFFFF"/>
                      </a:gs>
                    </a:gsLst>
                    <a:lin ang="5400000" scaled="0"/>
                  </a:gradFill>
                </a:rPr>
                <a:t>Get Account Properties</a:t>
              </a:r>
            </a:p>
            <a:p>
              <a:pPr lvl="0" defTabSz="914099" fontAlgn="base">
                <a:spcBef>
                  <a:spcPct val="0"/>
                </a:spcBef>
                <a:spcAft>
                  <a:spcPct val="0"/>
                </a:spcAft>
              </a:pPr>
              <a:r>
                <a:rPr lang="en-US" sz="1600" dirty="0">
                  <a:gradFill>
                    <a:gsLst>
                      <a:gs pos="0">
                        <a:srgbClr val="FFFFFF"/>
                      </a:gs>
                      <a:gs pos="100000">
                        <a:srgbClr val="FFFFFF"/>
                      </a:gs>
                    </a:gsLst>
                    <a:lin ang="5400000" scaled="0"/>
                  </a:gradFill>
                </a:rPr>
                <a:t>Get Account Keys</a:t>
              </a:r>
            </a:p>
            <a:p>
              <a:pPr lvl="0" defTabSz="914099" fontAlgn="base">
                <a:spcBef>
                  <a:spcPct val="0"/>
                </a:spcBef>
                <a:spcAft>
                  <a:spcPct val="0"/>
                </a:spcAft>
              </a:pPr>
              <a:r>
                <a:rPr lang="en-US" sz="1600" dirty="0">
                  <a:gradFill>
                    <a:gsLst>
                      <a:gs pos="0">
                        <a:srgbClr val="FFFFFF"/>
                      </a:gs>
                      <a:gs pos="100000">
                        <a:srgbClr val="FFFFFF"/>
                      </a:gs>
                    </a:gsLst>
                    <a:lin ang="5400000" scaled="0"/>
                  </a:gradFill>
                </a:rPr>
                <a:t>Regenerate Keys</a:t>
              </a:r>
            </a:p>
          </p:txBody>
        </p:sp>
      </p:grpSp>
      <p:grpSp>
        <p:nvGrpSpPr>
          <p:cNvPr id="37" name="Group 36"/>
          <p:cNvGrpSpPr/>
          <p:nvPr/>
        </p:nvGrpSpPr>
        <p:grpSpPr>
          <a:xfrm>
            <a:off x="5005075" y="2884011"/>
            <a:ext cx="2177090" cy="2844986"/>
            <a:chOff x="5005075" y="3154599"/>
            <a:chExt cx="2177090" cy="2844986"/>
          </a:xfrm>
        </p:grpSpPr>
        <p:sp>
          <p:nvSpPr>
            <p:cNvPr id="11" name="Rectangle 10"/>
            <p:cNvSpPr/>
            <p:nvPr/>
          </p:nvSpPr>
          <p:spPr bwMode="auto">
            <a:xfrm>
              <a:off x="5005075" y="3154599"/>
              <a:ext cx="2177090" cy="284498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600"/>
                </a:spcAft>
              </a:pPr>
              <a:r>
                <a:rPr lang="en-US" sz="2400" dirty="0" smtClean="0">
                  <a:gradFill>
                    <a:gsLst>
                      <a:gs pos="0">
                        <a:srgbClr val="FFFFFF"/>
                      </a:gs>
                      <a:gs pos="100000">
                        <a:srgbClr val="FFFFFF"/>
                      </a:gs>
                    </a:gsLst>
                    <a:lin ang="5400000" scaled="0"/>
                  </a:gradFill>
                  <a:latin typeface="Segoe UI Light" pitchFamily="34" charset="0"/>
                </a:rPr>
                <a:t>Certificates</a:t>
              </a:r>
              <a:endParaRPr lang="en-US" sz="2400" dirty="0">
                <a:gradFill>
                  <a:gsLst>
                    <a:gs pos="0">
                      <a:srgbClr val="FFFFFF"/>
                    </a:gs>
                    <a:gs pos="100000">
                      <a:srgbClr val="FFFFFF"/>
                    </a:gs>
                  </a:gsLst>
                  <a:lin ang="5400000" scaled="0"/>
                </a:gradFill>
                <a:latin typeface="Segoe UI Light" pitchFamily="34" charset="0"/>
              </a:endParaRPr>
            </a:p>
          </p:txBody>
        </p:sp>
        <p:sp>
          <p:nvSpPr>
            <p:cNvPr id="27" name="Rectangle 26"/>
            <p:cNvSpPr/>
            <p:nvPr/>
          </p:nvSpPr>
          <p:spPr>
            <a:xfrm>
              <a:off x="5005075" y="4097003"/>
              <a:ext cx="2155139" cy="1077218"/>
            </a:xfrm>
            <a:prstGeom prst="rect">
              <a:avLst/>
            </a:prstGeom>
          </p:spPr>
          <p:txBody>
            <a:bodyPr wrap="square">
              <a:spAutoFit/>
            </a:bodyPr>
            <a:lstStyle/>
            <a:p>
              <a:pPr lvl="0" defTabSz="914099" fontAlgn="base">
                <a:spcBef>
                  <a:spcPct val="0"/>
                </a:spcBef>
                <a:spcAft>
                  <a:spcPct val="0"/>
                </a:spcAft>
              </a:pPr>
              <a:r>
                <a:rPr lang="en-US" sz="1600" dirty="0">
                  <a:gradFill>
                    <a:gsLst>
                      <a:gs pos="0">
                        <a:srgbClr val="FFFFFF"/>
                      </a:gs>
                      <a:gs pos="100000">
                        <a:srgbClr val="FFFFFF"/>
                      </a:gs>
                    </a:gsLst>
                    <a:lin ang="5400000" scaled="0"/>
                  </a:gradFill>
                </a:rPr>
                <a:t>List</a:t>
              </a:r>
            </a:p>
            <a:p>
              <a:pPr lvl="0" defTabSz="914099" fontAlgn="base">
                <a:spcBef>
                  <a:spcPct val="0"/>
                </a:spcBef>
                <a:spcAft>
                  <a:spcPct val="0"/>
                </a:spcAft>
              </a:pPr>
              <a:r>
                <a:rPr lang="en-US" sz="1600" dirty="0">
                  <a:gradFill>
                    <a:gsLst>
                      <a:gs pos="0">
                        <a:srgbClr val="FFFFFF"/>
                      </a:gs>
                      <a:gs pos="100000">
                        <a:srgbClr val="FFFFFF"/>
                      </a:gs>
                    </a:gsLst>
                    <a:lin ang="5400000" scaled="0"/>
                  </a:gradFill>
                </a:rPr>
                <a:t>Add</a:t>
              </a:r>
            </a:p>
            <a:p>
              <a:pPr lvl="0" defTabSz="914099" fontAlgn="base">
                <a:spcBef>
                  <a:spcPct val="0"/>
                </a:spcBef>
                <a:spcAft>
                  <a:spcPct val="0"/>
                </a:spcAft>
              </a:pPr>
              <a:r>
                <a:rPr lang="en-US" sz="1600" dirty="0">
                  <a:gradFill>
                    <a:gsLst>
                      <a:gs pos="0">
                        <a:srgbClr val="FFFFFF"/>
                      </a:gs>
                      <a:gs pos="100000">
                        <a:srgbClr val="FFFFFF"/>
                      </a:gs>
                    </a:gsLst>
                    <a:lin ang="5400000" scaled="0"/>
                  </a:gradFill>
                </a:rPr>
                <a:t>Get</a:t>
              </a:r>
            </a:p>
            <a:p>
              <a:pPr lvl="0" defTabSz="914099" fontAlgn="base">
                <a:spcBef>
                  <a:spcPct val="0"/>
                </a:spcBef>
                <a:spcAft>
                  <a:spcPct val="0"/>
                </a:spcAft>
              </a:pPr>
              <a:r>
                <a:rPr lang="en-US" sz="1600" dirty="0">
                  <a:gradFill>
                    <a:gsLst>
                      <a:gs pos="0">
                        <a:srgbClr val="FFFFFF"/>
                      </a:gs>
                      <a:gs pos="100000">
                        <a:srgbClr val="FFFFFF"/>
                      </a:gs>
                    </a:gsLst>
                    <a:lin ang="5400000" scaled="0"/>
                  </a:gradFill>
                </a:rPr>
                <a:t>Delete</a:t>
              </a:r>
            </a:p>
          </p:txBody>
        </p:sp>
      </p:grpSp>
      <p:grpSp>
        <p:nvGrpSpPr>
          <p:cNvPr id="36" name="Group 35"/>
          <p:cNvGrpSpPr/>
          <p:nvPr/>
        </p:nvGrpSpPr>
        <p:grpSpPr>
          <a:xfrm>
            <a:off x="7248056" y="2893341"/>
            <a:ext cx="2177090" cy="2844986"/>
            <a:chOff x="7248056" y="3163929"/>
            <a:chExt cx="2177090" cy="2844986"/>
          </a:xfrm>
        </p:grpSpPr>
        <p:sp>
          <p:nvSpPr>
            <p:cNvPr id="14" name="Rectangle 13"/>
            <p:cNvSpPr/>
            <p:nvPr/>
          </p:nvSpPr>
          <p:spPr bwMode="auto">
            <a:xfrm>
              <a:off x="7248056" y="3163929"/>
              <a:ext cx="2177090" cy="284498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600"/>
                </a:spcAft>
              </a:pPr>
              <a:r>
                <a:rPr lang="en-US" sz="2400" dirty="0">
                  <a:gradFill>
                    <a:gsLst>
                      <a:gs pos="0">
                        <a:srgbClr val="FFFFFF"/>
                      </a:gs>
                      <a:gs pos="100000">
                        <a:srgbClr val="FFFFFF"/>
                      </a:gs>
                    </a:gsLst>
                    <a:lin ang="5400000" scaled="0"/>
                  </a:gradFill>
                  <a:latin typeface="Segoe UI Light" pitchFamily="34" charset="0"/>
                </a:rPr>
                <a:t>Affinity </a:t>
              </a:r>
              <a:r>
                <a:rPr lang="en-US" sz="2400" dirty="0" smtClean="0">
                  <a:gradFill>
                    <a:gsLst>
                      <a:gs pos="0">
                        <a:srgbClr val="FFFFFF"/>
                      </a:gs>
                      <a:gs pos="100000">
                        <a:srgbClr val="FFFFFF"/>
                      </a:gs>
                    </a:gsLst>
                    <a:lin ang="5400000" scaled="0"/>
                  </a:gradFill>
                  <a:latin typeface="Segoe UI Light" pitchFamily="34" charset="0"/>
                </a:rPr>
                <a:t>Groups</a:t>
              </a:r>
              <a:endParaRPr lang="en-US" sz="2400" dirty="0">
                <a:gradFill>
                  <a:gsLst>
                    <a:gs pos="0">
                      <a:srgbClr val="FFFFFF"/>
                    </a:gs>
                    <a:gs pos="100000">
                      <a:srgbClr val="FFFFFF"/>
                    </a:gs>
                  </a:gsLst>
                  <a:lin ang="5400000" scaled="0"/>
                </a:gradFill>
                <a:latin typeface="Segoe UI Light" pitchFamily="34" charset="0"/>
              </a:endParaRPr>
            </a:p>
          </p:txBody>
        </p:sp>
        <p:sp>
          <p:nvSpPr>
            <p:cNvPr id="28" name="Rectangle 27"/>
            <p:cNvSpPr/>
            <p:nvPr/>
          </p:nvSpPr>
          <p:spPr>
            <a:xfrm>
              <a:off x="7248056" y="4097003"/>
              <a:ext cx="2155139" cy="584775"/>
            </a:xfrm>
            <a:prstGeom prst="rect">
              <a:avLst/>
            </a:prstGeom>
          </p:spPr>
          <p:txBody>
            <a:bodyPr wrap="square">
              <a:spAutoFit/>
            </a:bodyPr>
            <a:lstStyle/>
            <a:p>
              <a:pPr defTabSz="914099" fontAlgn="base">
                <a:spcBef>
                  <a:spcPct val="0"/>
                </a:spcBef>
                <a:spcAft>
                  <a:spcPct val="0"/>
                </a:spcAft>
              </a:pPr>
              <a:r>
                <a:rPr lang="en-US" sz="1600" dirty="0">
                  <a:gradFill>
                    <a:gsLst>
                      <a:gs pos="0">
                        <a:srgbClr val="FFFFFF"/>
                      </a:gs>
                      <a:gs pos="100000">
                        <a:srgbClr val="FFFFFF"/>
                      </a:gs>
                    </a:gsLst>
                    <a:lin ang="5400000" scaled="0"/>
                  </a:gradFill>
                </a:rPr>
                <a:t>List</a:t>
              </a:r>
            </a:p>
            <a:p>
              <a:pPr defTabSz="914099" fontAlgn="base">
                <a:spcBef>
                  <a:spcPct val="0"/>
                </a:spcBef>
                <a:spcAft>
                  <a:spcPct val="0"/>
                </a:spcAft>
              </a:pPr>
              <a:r>
                <a:rPr lang="en-US" sz="1600" dirty="0">
                  <a:gradFill>
                    <a:gsLst>
                      <a:gs pos="0">
                        <a:srgbClr val="FFFFFF"/>
                      </a:gs>
                      <a:gs pos="100000">
                        <a:srgbClr val="FFFFFF"/>
                      </a:gs>
                    </a:gsLst>
                    <a:lin ang="5400000" scaled="0"/>
                  </a:gradFill>
                </a:rPr>
                <a:t>Get Properties</a:t>
              </a:r>
            </a:p>
          </p:txBody>
        </p:sp>
      </p:grpSp>
      <p:grpSp>
        <p:nvGrpSpPr>
          <p:cNvPr id="35" name="Group 34"/>
          <p:cNvGrpSpPr/>
          <p:nvPr/>
        </p:nvGrpSpPr>
        <p:grpSpPr>
          <a:xfrm>
            <a:off x="9491035" y="2893341"/>
            <a:ext cx="2177090" cy="2844986"/>
            <a:chOff x="9491035" y="3163929"/>
            <a:chExt cx="2177090" cy="2844986"/>
          </a:xfrm>
        </p:grpSpPr>
        <p:sp>
          <p:nvSpPr>
            <p:cNvPr id="23" name="Rectangle 22"/>
            <p:cNvSpPr/>
            <p:nvPr/>
          </p:nvSpPr>
          <p:spPr bwMode="auto">
            <a:xfrm>
              <a:off x="9491035" y="3163929"/>
              <a:ext cx="2177090" cy="284498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40" rIns="91436" bIns="45718" numCol="1" rtlCol="0" anchor="t" anchorCtr="0" compatLnSpc="1">
              <a:prstTxWarp prst="textNoShape">
                <a:avLst/>
              </a:prstTxWarp>
            </a:bodyPr>
            <a:lstStyle/>
            <a:p>
              <a:pPr defTabSz="914099" fontAlgn="base">
                <a:spcBef>
                  <a:spcPct val="0"/>
                </a:spcBef>
                <a:spcAft>
                  <a:spcPts val="600"/>
                </a:spcAft>
              </a:pPr>
              <a:r>
                <a:rPr lang="en-US" sz="2400" dirty="0">
                  <a:gradFill>
                    <a:gsLst>
                      <a:gs pos="0">
                        <a:srgbClr val="FFFFFF"/>
                      </a:gs>
                      <a:gs pos="100000">
                        <a:srgbClr val="FFFFFF"/>
                      </a:gs>
                    </a:gsLst>
                    <a:lin ang="5400000" scaled="0"/>
                  </a:gradFill>
                  <a:latin typeface="Segoe UI Light" pitchFamily="34" charset="0"/>
                </a:rPr>
                <a:t>System </a:t>
              </a:r>
              <a:r>
                <a:rPr lang="en-US" sz="2400" dirty="0" smtClean="0">
                  <a:gradFill>
                    <a:gsLst>
                      <a:gs pos="0">
                        <a:srgbClr val="FFFFFF"/>
                      </a:gs>
                      <a:gs pos="100000">
                        <a:srgbClr val="FFFFFF"/>
                      </a:gs>
                    </a:gsLst>
                    <a:lin ang="5400000" scaled="0"/>
                  </a:gradFill>
                  <a:latin typeface="Segoe UI Light" pitchFamily="34" charset="0"/>
                </a:rPr>
                <a:t>Info</a:t>
              </a:r>
              <a:endParaRPr lang="en-US" sz="2400" dirty="0">
                <a:gradFill>
                  <a:gsLst>
                    <a:gs pos="0">
                      <a:srgbClr val="FFFFFF"/>
                    </a:gs>
                    <a:gs pos="100000">
                      <a:srgbClr val="FFFFFF"/>
                    </a:gs>
                  </a:gsLst>
                  <a:lin ang="5400000" scaled="0"/>
                </a:gradFill>
                <a:latin typeface="Segoe UI Light" pitchFamily="34" charset="0"/>
              </a:endParaRPr>
            </a:p>
          </p:txBody>
        </p:sp>
        <p:sp>
          <p:nvSpPr>
            <p:cNvPr id="29" name="Rectangle 28"/>
            <p:cNvSpPr/>
            <p:nvPr/>
          </p:nvSpPr>
          <p:spPr>
            <a:xfrm>
              <a:off x="9491035" y="4097003"/>
              <a:ext cx="2155139" cy="338554"/>
            </a:xfrm>
            <a:prstGeom prst="rect">
              <a:avLst/>
            </a:prstGeom>
          </p:spPr>
          <p:txBody>
            <a:bodyPr wrap="square">
              <a:spAutoFit/>
            </a:bodyPr>
            <a:lstStyle/>
            <a:p>
              <a:pPr defTabSz="914099" fontAlgn="base">
                <a:spcBef>
                  <a:spcPct val="0"/>
                </a:spcBef>
                <a:spcAft>
                  <a:spcPct val="0"/>
                </a:spcAft>
              </a:pPr>
              <a:r>
                <a:rPr lang="en-US" sz="1600" dirty="0">
                  <a:gradFill>
                    <a:gsLst>
                      <a:gs pos="0">
                        <a:srgbClr val="FFFFFF"/>
                      </a:gs>
                      <a:gs pos="100000">
                        <a:srgbClr val="FFFFFF"/>
                      </a:gs>
                    </a:gsLst>
                    <a:lin ang="5400000" scaled="0"/>
                  </a:gradFill>
                </a:rPr>
                <a:t>Get OS Version</a:t>
              </a:r>
            </a:p>
          </p:txBody>
        </p:sp>
      </p:grpSp>
    </p:spTree>
    <p:extLst>
      <p:ext uri="{BB962C8B-B14F-4D97-AF65-F5344CB8AC3E}">
        <p14:creationId xmlns:p14="http://schemas.microsoft.com/office/powerpoint/2010/main" val="163308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Tools</a:t>
            </a:r>
            <a:endParaRPr lang="en-NZ" dirty="0"/>
          </a:p>
        </p:txBody>
      </p:sp>
      <p:sp>
        <p:nvSpPr>
          <p:cNvPr id="3" name="Text Placeholder 2"/>
          <p:cNvSpPr>
            <a:spLocks noGrp="1"/>
          </p:cNvSpPr>
          <p:nvPr>
            <p:ph type="body" sz="quarter" idx="10"/>
          </p:nvPr>
        </p:nvSpPr>
        <p:spPr>
          <a:xfrm>
            <a:off x="519112" y="1447799"/>
            <a:ext cx="11149013" cy="3231654"/>
          </a:xfrm>
        </p:spPr>
        <p:txBody>
          <a:bodyPr/>
          <a:lstStyle/>
          <a:p>
            <a:r>
              <a:rPr lang="en-NZ" dirty="0" smtClean="0">
                <a:solidFill>
                  <a:schemeClr val="accent4">
                    <a:alpha val="99000"/>
                  </a:schemeClr>
                </a:solidFill>
              </a:rPr>
              <a:t>Windows Azure Tools for Visual Studio </a:t>
            </a:r>
          </a:p>
          <a:p>
            <a:r>
              <a:rPr lang="en-NZ" dirty="0" smtClean="0">
                <a:solidFill>
                  <a:schemeClr val="accent4">
                    <a:alpha val="99000"/>
                  </a:schemeClr>
                </a:solidFill>
              </a:rPr>
              <a:t>CSPack</a:t>
            </a:r>
          </a:p>
          <a:p>
            <a:r>
              <a:rPr lang="en-NZ" dirty="0" smtClean="0">
                <a:solidFill>
                  <a:schemeClr val="accent4">
                    <a:alpha val="99000"/>
                  </a:schemeClr>
                </a:solidFill>
              </a:rPr>
              <a:t>CSRun</a:t>
            </a:r>
          </a:p>
          <a:p>
            <a:r>
              <a:rPr lang="en-NZ" dirty="0" smtClean="0">
                <a:solidFill>
                  <a:schemeClr val="accent4">
                    <a:alpha val="99000"/>
                  </a:schemeClr>
                </a:solidFill>
              </a:rPr>
              <a:t>CSManage</a:t>
            </a:r>
          </a:p>
          <a:p>
            <a:r>
              <a:rPr lang="en-NZ" dirty="0" smtClean="0">
                <a:solidFill>
                  <a:schemeClr val="accent4">
                    <a:alpha val="99000"/>
                  </a:schemeClr>
                </a:solidFill>
              </a:rPr>
              <a:t>Powershell Cmdlets</a:t>
            </a:r>
          </a:p>
        </p:txBody>
      </p:sp>
      <p:sp>
        <p:nvSpPr>
          <p:cNvPr id="6" name="Freeform 43"/>
          <p:cNvSpPr>
            <a:spLocks noEditPoints="1"/>
          </p:cNvSpPr>
          <p:nvPr/>
        </p:nvSpPr>
        <p:spPr bwMode="black">
          <a:xfrm>
            <a:off x="7368816" y="3224328"/>
            <a:ext cx="2913518" cy="2723220"/>
          </a:xfrm>
          <a:custGeom>
            <a:avLst/>
            <a:gdLst>
              <a:gd name="T0" fmla="*/ 106 w 800"/>
              <a:gd name="T1" fmla="*/ 178 h 748"/>
              <a:gd name="T2" fmla="*/ 204 w 800"/>
              <a:gd name="T3" fmla="*/ 88 h 748"/>
              <a:gd name="T4" fmla="*/ 495 w 800"/>
              <a:gd name="T5" fmla="*/ 588 h 748"/>
              <a:gd name="T6" fmla="*/ 398 w 800"/>
              <a:gd name="T7" fmla="*/ 677 h 748"/>
              <a:gd name="T8" fmla="*/ 148 w 800"/>
              <a:gd name="T9" fmla="*/ 300 h 748"/>
              <a:gd name="T10" fmla="*/ 84 w 800"/>
              <a:gd name="T11" fmla="*/ 138 h 748"/>
              <a:gd name="T12" fmla="*/ 49 w 800"/>
              <a:gd name="T13" fmla="*/ 220 h 748"/>
              <a:gd name="T14" fmla="*/ 0 w 800"/>
              <a:gd name="T15" fmla="*/ 499 h 748"/>
              <a:gd name="T16" fmla="*/ 148 w 800"/>
              <a:gd name="T17" fmla="*/ 300 h 748"/>
              <a:gd name="T18" fmla="*/ 263 w 800"/>
              <a:gd name="T19" fmla="*/ 719 h 748"/>
              <a:gd name="T20" fmla="*/ 257 w 800"/>
              <a:gd name="T21" fmla="*/ 657 h 748"/>
              <a:gd name="T22" fmla="*/ 169 w 800"/>
              <a:gd name="T23" fmla="*/ 732 h 748"/>
              <a:gd name="T24" fmla="*/ 229 w 800"/>
              <a:gd name="T25" fmla="*/ 661 h 748"/>
              <a:gd name="T26" fmla="*/ 169 w 800"/>
              <a:gd name="T27" fmla="*/ 732 h 748"/>
              <a:gd name="T28" fmla="*/ 144 w 800"/>
              <a:gd name="T29" fmla="*/ 735 h 748"/>
              <a:gd name="T30" fmla="*/ 138 w 800"/>
              <a:gd name="T31" fmla="*/ 674 h 748"/>
              <a:gd name="T32" fmla="*/ 51 w 800"/>
              <a:gd name="T33" fmla="*/ 748 h 748"/>
              <a:gd name="T34" fmla="*/ 111 w 800"/>
              <a:gd name="T35" fmla="*/ 678 h 748"/>
              <a:gd name="T36" fmla="*/ 51 w 800"/>
              <a:gd name="T37" fmla="*/ 748 h 748"/>
              <a:gd name="T38" fmla="*/ 28 w 800"/>
              <a:gd name="T39" fmla="*/ 716 h 748"/>
              <a:gd name="T40" fmla="*/ 47 w 800"/>
              <a:gd name="T41" fmla="*/ 741 h 748"/>
              <a:gd name="T42" fmla="*/ 351 w 800"/>
              <a:gd name="T43" fmla="*/ 696 h 748"/>
              <a:gd name="T44" fmla="*/ 328 w 800"/>
              <a:gd name="T45" fmla="*/ 659 h 748"/>
              <a:gd name="T46" fmla="*/ 277 w 800"/>
              <a:gd name="T47" fmla="*/ 706 h 748"/>
              <a:gd name="T48" fmla="*/ 457 w 800"/>
              <a:gd name="T49" fmla="*/ 471 h 748"/>
              <a:gd name="T50" fmla="*/ 505 w 800"/>
              <a:gd name="T51" fmla="*/ 567 h 748"/>
              <a:gd name="T52" fmla="*/ 509 w 800"/>
              <a:gd name="T53" fmla="*/ 568 h 748"/>
              <a:gd name="T54" fmla="*/ 516 w 800"/>
              <a:gd name="T55" fmla="*/ 556 h 748"/>
              <a:gd name="T56" fmla="*/ 667 w 800"/>
              <a:gd name="T57" fmla="*/ 326 h 748"/>
              <a:gd name="T58" fmla="*/ 794 w 800"/>
              <a:gd name="T59" fmla="*/ 166 h 748"/>
              <a:gd name="T60" fmla="*/ 715 w 800"/>
              <a:gd name="T61" fmla="*/ 260 h 748"/>
              <a:gd name="T62" fmla="*/ 775 w 800"/>
              <a:gd name="T63" fmla="*/ 124 h 748"/>
              <a:gd name="T64" fmla="*/ 682 w 800"/>
              <a:gd name="T65" fmla="*/ 241 h 748"/>
              <a:gd name="T66" fmla="*/ 742 w 800"/>
              <a:gd name="T67" fmla="*/ 104 h 748"/>
              <a:gd name="T68" fmla="*/ 650 w 800"/>
              <a:gd name="T69" fmla="*/ 221 h 748"/>
              <a:gd name="T70" fmla="*/ 709 w 800"/>
              <a:gd name="T71" fmla="*/ 85 h 748"/>
              <a:gd name="T72" fmla="*/ 589 w 800"/>
              <a:gd name="T73" fmla="*/ 248 h 748"/>
              <a:gd name="T74" fmla="*/ 615 w 800"/>
              <a:gd name="T75" fmla="*/ 294 h 748"/>
              <a:gd name="T76" fmla="*/ 520 w 800"/>
              <a:gd name="T77" fmla="*/ 247 h 748"/>
              <a:gd name="T78" fmla="*/ 490 w 800"/>
              <a:gd name="T79" fmla="*/ 1 h 748"/>
              <a:gd name="T80" fmla="*/ 460 w 800"/>
              <a:gd name="T81" fmla="*/ 24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0" h="748">
                <a:moveTo>
                  <a:pt x="350" y="661"/>
                </a:moveTo>
                <a:cubicBezTo>
                  <a:pt x="106" y="178"/>
                  <a:pt x="106" y="178"/>
                  <a:pt x="106" y="178"/>
                </a:cubicBezTo>
                <a:cubicBezTo>
                  <a:pt x="98" y="160"/>
                  <a:pt x="105" y="138"/>
                  <a:pt x="122" y="130"/>
                </a:cubicBezTo>
                <a:cubicBezTo>
                  <a:pt x="204" y="88"/>
                  <a:pt x="204" y="88"/>
                  <a:pt x="204" y="88"/>
                </a:cubicBezTo>
                <a:cubicBezTo>
                  <a:pt x="222" y="80"/>
                  <a:pt x="244" y="87"/>
                  <a:pt x="252" y="104"/>
                </a:cubicBezTo>
                <a:cubicBezTo>
                  <a:pt x="495" y="588"/>
                  <a:pt x="495" y="588"/>
                  <a:pt x="495" y="588"/>
                </a:cubicBezTo>
                <a:cubicBezTo>
                  <a:pt x="504" y="605"/>
                  <a:pt x="497" y="627"/>
                  <a:pt x="479" y="636"/>
                </a:cubicBezTo>
                <a:cubicBezTo>
                  <a:pt x="398" y="677"/>
                  <a:pt x="398" y="677"/>
                  <a:pt x="398" y="677"/>
                </a:cubicBezTo>
                <a:cubicBezTo>
                  <a:pt x="380" y="686"/>
                  <a:pt x="358" y="679"/>
                  <a:pt x="350" y="661"/>
                </a:cubicBezTo>
                <a:close/>
                <a:moveTo>
                  <a:pt x="148" y="300"/>
                </a:moveTo>
                <a:cubicBezTo>
                  <a:pt x="83" y="171"/>
                  <a:pt x="83" y="171"/>
                  <a:pt x="83" y="171"/>
                </a:cubicBezTo>
                <a:cubicBezTo>
                  <a:pt x="78" y="161"/>
                  <a:pt x="79" y="148"/>
                  <a:pt x="84" y="138"/>
                </a:cubicBezTo>
                <a:cubicBezTo>
                  <a:pt x="67" y="134"/>
                  <a:pt x="67" y="134"/>
                  <a:pt x="67" y="134"/>
                </a:cubicBezTo>
                <a:cubicBezTo>
                  <a:pt x="49" y="220"/>
                  <a:pt x="49" y="220"/>
                  <a:pt x="49" y="220"/>
                </a:cubicBezTo>
                <a:cubicBezTo>
                  <a:pt x="63" y="223"/>
                  <a:pt x="63" y="223"/>
                  <a:pt x="63" y="223"/>
                </a:cubicBezTo>
                <a:cubicBezTo>
                  <a:pt x="49" y="325"/>
                  <a:pt x="0" y="388"/>
                  <a:pt x="0" y="499"/>
                </a:cubicBezTo>
                <a:cubicBezTo>
                  <a:pt x="18" y="529"/>
                  <a:pt x="26" y="622"/>
                  <a:pt x="14" y="672"/>
                </a:cubicBezTo>
                <a:cubicBezTo>
                  <a:pt x="85" y="555"/>
                  <a:pt x="129" y="431"/>
                  <a:pt x="148" y="300"/>
                </a:cubicBezTo>
                <a:close/>
                <a:moveTo>
                  <a:pt x="230" y="723"/>
                </a:moveTo>
                <a:cubicBezTo>
                  <a:pt x="263" y="719"/>
                  <a:pt x="263" y="719"/>
                  <a:pt x="263" y="719"/>
                </a:cubicBezTo>
                <a:cubicBezTo>
                  <a:pt x="290" y="653"/>
                  <a:pt x="290" y="653"/>
                  <a:pt x="290" y="653"/>
                </a:cubicBezTo>
                <a:cubicBezTo>
                  <a:pt x="257" y="657"/>
                  <a:pt x="257" y="657"/>
                  <a:pt x="257" y="657"/>
                </a:cubicBezTo>
                <a:cubicBezTo>
                  <a:pt x="230" y="723"/>
                  <a:pt x="230" y="723"/>
                  <a:pt x="230" y="723"/>
                </a:cubicBezTo>
                <a:close/>
                <a:moveTo>
                  <a:pt x="169" y="732"/>
                </a:moveTo>
                <a:cubicBezTo>
                  <a:pt x="202" y="727"/>
                  <a:pt x="202" y="727"/>
                  <a:pt x="202" y="727"/>
                </a:cubicBezTo>
                <a:cubicBezTo>
                  <a:pt x="229" y="661"/>
                  <a:pt x="229" y="661"/>
                  <a:pt x="229" y="661"/>
                </a:cubicBezTo>
                <a:cubicBezTo>
                  <a:pt x="196" y="666"/>
                  <a:pt x="196" y="666"/>
                  <a:pt x="196" y="666"/>
                </a:cubicBezTo>
                <a:cubicBezTo>
                  <a:pt x="169" y="732"/>
                  <a:pt x="169" y="732"/>
                  <a:pt x="169" y="732"/>
                </a:cubicBezTo>
                <a:close/>
                <a:moveTo>
                  <a:pt x="111" y="740"/>
                </a:moveTo>
                <a:cubicBezTo>
                  <a:pt x="144" y="735"/>
                  <a:pt x="144" y="735"/>
                  <a:pt x="144" y="735"/>
                </a:cubicBezTo>
                <a:cubicBezTo>
                  <a:pt x="171" y="669"/>
                  <a:pt x="171" y="669"/>
                  <a:pt x="171" y="669"/>
                </a:cubicBezTo>
                <a:cubicBezTo>
                  <a:pt x="138" y="674"/>
                  <a:pt x="138" y="674"/>
                  <a:pt x="138" y="674"/>
                </a:cubicBezTo>
                <a:cubicBezTo>
                  <a:pt x="111" y="740"/>
                  <a:pt x="111" y="740"/>
                  <a:pt x="111" y="740"/>
                </a:cubicBezTo>
                <a:close/>
                <a:moveTo>
                  <a:pt x="51" y="748"/>
                </a:moveTo>
                <a:cubicBezTo>
                  <a:pt x="84" y="744"/>
                  <a:pt x="84" y="744"/>
                  <a:pt x="84" y="744"/>
                </a:cubicBezTo>
                <a:cubicBezTo>
                  <a:pt x="111" y="678"/>
                  <a:pt x="111" y="678"/>
                  <a:pt x="111" y="678"/>
                </a:cubicBezTo>
                <a:cubicBezTo>
                  <a:pt x="78" y="682"/>
                  <a:pt x="78" y="682"/>
                  <a:pt x="78" y="682"/>
                </a:cubicBezTo>
                <a:cubicBezTo>
                  <a:pt x="51" y="748"/>
                  <a:pt x="51" y="748"/>
                  <a:pt x="51" y="748"/>
                </a:cubicBezTo>
                <a:close/>
                <a:moveTo>
                  <a:pt x="47" y="741"/>
                </a:moveTo>
                <a:cubicBezTo>
                  <a:pt x="28" y="716"/>
                  <a:pt x="28" y="716"/>
                  <a:pt x="28" y="716"/>
                </a:cubicBezTo>
                <a:cubicBezTo>
                  <a:pt x="60" y="711"/>
                  <a:pt x="60" y="711"/>
                  <a:pt x="60" y="711"/>
                </a:cubicBezTo>
                <a:cubicBezTo>
                  <a:pt x="47" y="741"/>
                  <a:pt x="47" y="741"/>
                  <a:pt x="47" y="741"/>
                </a:cubicBezTo>
                <a:close/>
                <a:moveTo>
                  <a:pt x="277" y="706"/>
                </a:moveTo>
                <a:cubicBezTo>
                  <a:pt x="351" y="696"/>
                  <a:pt x="351" y="696"/>
                  <a:pt x="351" y="696"/>
                </a:cubicBezTo>
                <a:cubicBezTo>
                  <a:pt x="347" y="693"/>
                  <a:pt x="343" y="689"/>
                  <a:pt x="341" y="684"/>
                </a:cubicBezTo>
                <a:cubicBezTo>
                  <a:pt x="328" y="659"/>
                  <a:pt x="328" y="659"/>
                  <a:pt x="328" y="659"/>
                </a:cubicBezTo>
                <a:cubicBezTo>
                  <a:pt x="295" y="664"/>
                  <a:pt x="295" y="664"/>
                  <a:pt x="295" y="664"/>
                </a:cubicBezTo>
                <a:cubicBezTo>
                  <a:pt x="277" y="706"/>
                  <a:pt x="277" y="706"/>
                  <a:pt x="277" y="706"/>
                </a:cubicBezTo>
                <a:close/>
                <a:moveTo>
                  <a:pt x="460" y="249"/>
                </a:moveTo>
                <a:cubicBezTo>
                  <a:pt x="457" y="471"/>
                  <a:pt x="457" y="471"/>
                  <a:pt x="457" y="471"/>
                </a:cubicBezTo>
                <a:cubicBezTo>
                  <a:pt x="481" y="518"/>
                  <a:pt x="481" y="518"/>
                  <a:pt x="481" y="518"/>
                </a:cubicBezTo>
                <a:cubicBezTo>
                  <a:pt x="505" y="567"/>
                  <a:pt x="505" y="567"/>
                  <a:pt x="505" y="567"/>
                </a:cubicBezTo>
                <a:cubicBezTo>
                  <a:pt x="507" y="571"/>
                  <a:pt x="507" y="571"/>
                  <a:pt x="507" y="571"/>
                </a:cubicBezTo>
                <a:cubicBezTo>
                  <a:pt x="509" y="568"/>
                  <a:pt x="509" y="568"/>
                  <a:pt x="509" y="568"/>
                </a:cubicBezTo>
                <a:cubicBezTo>
                  <a:pt x="516" y="568"/>
                  <a:pt x="516" y="568"/>
                  <a:pt x="516" y="568"/>
                </a:cubicBezTo>
                <a:cubicBezTo>
                  <a:pt x="516" y="556"/>
                  <a:pt x="516" y="556"/>
                  <a:pt x="516" y="556"/>
                </a:cubicBezTo>
                <a:cubicBezTo>
                  <a:pt x="658" y="320"/>
                  <a:pt x="658" y="320"/>
                  <a:pt x="658" y="320"/>
                </a:cubicBezTo>
                <a:cubicBezTo>
                  <a:pt x="667" y="326"/>
                  <a:pt x="667" y="326"/>
                  <a:pt x="667" y="326"/>
                </a:cubicBezTo>
                <a:cubicBezTo>
                  <a:pt x="680" y="333"/>
                  <a:pt x="696" y="329"/>
                  <a:pt x="703" y="317"/>
                </a:cubicBezTo>
                <a:cubicBezTo>
                  <a:pt x="794" y="166"/>
                  <a:pt x="794" y="166"/>
                  <a:pt x="794" y="166"/>
                </a:cubicBezTo>
                <a:cubicBezTo>
                  <a:pt x="800" y="156"/>
                  <a:pt x="798" y="143"/>
                  <a:pt x="790" y="134"/>
                </a:cubicBezTo>
                <a:cubicBezTo>
                  <a:pt x="715" y="260"/>
                  <a:pt x="715" y="260"/>
                  <a:pt x="715" y="260"/>
                </a:cubicBezTo>
                <a:cubicBezTo>
                  <a:pt x="699" y="250"/>
                  <a:pt x="699" y="250"/>
                  <a:pt x="699" y="250"/>
                </a:cubicBezTo>
                <a:cubicBezTo>
                  <a:pt x="775" y="124"/>
                  <a:pt x="775" y="124"/>
                  <a:pt x="775" y="124"/>
                </a:cubicBezTo>
                <a:cubicBezTo>
                  <a:pt x="758" y="114"/>
                  <a:pt x="758" y="114"/>
                  <a:pt x="758" y="114"/>
                </a:cubicBezTo>
                <a:cubicBezTo>
                  <a:pt x="682" y="241"/>
                  <a:pt x="682" y="241"/>
                  <a:pt x="682" y="241"/>
                </a:cubicBezTo>
                <a:cubicBezTo>
                  <a:pt x="666" y="231"/>
                  <a:pt x="666" y="231"/>
                  <a:pt x="666" y="231"/>
                </a:cubicBezTo>
                <a:cubicBezTo>
                  <a:pt x="742" y="104"/>
                  <a:pt x="742" y="104"/>
                  <a:pt x="742" y="104"/>
                </a:cubicBezTo>
                <a:cubicBezTo>
                  <a:pt x="725" y="94"/>
                  <a:pt x="725" y="94"/>
                  <a:pt x="725" y="94"/>
                </a:cubicBezTo>
                <a:cubicBezTo>
                  <a:pt x="650" y="221"/>
                  <a:pt x="650" y="221"/>
                  <a:pt x="650" y="221"/>
                </a:cubicBezTo>
                <a:cubicBezTo>
                  <a:pt x="633" y="211"/>
                  <a:pt x="633" y="211"/>
                  <a:pt x="633" y="211"/>
                </a:cubicBezTo>
                <a:cubicBezTo>
                  <a:pt x="709" y="85"/>
                  <a:pt x="709" y="85"/>
                  <a:pt x="709" y="85"/>
                </a:cubicBezTo>
                <a:cubicBezTo>
                  <a:pt x="697" y="82"/>
                  <a:pt x="685" y="87"/>
                  <a:pt x="679" y="97"/>
                </a:cubicBezTo>
                <a:cubicBezTo>
                  <a:pt x="589" y="248"/>
                  <a:pt x="589" y="248"/>
                  <a:pt x="589" y="248"/>
                </a:cubicBezTo>
                <a:cubicBezTo>
                  <a:pt x="581" y="261"/>
                  <a:pt x="585" y="277"/>
                  <a:pt x="598" y="284"/>
                </a:cubicBezTo>
                <a:cubicBezTo>
                  <a:pt x="615" y="294"/>
                  <a:pt x="615" y="294"/>
                  <a:pt x="615" y="294"/>
                </a:cubicBezTo>
                <a:cubicBezTo>
                  <a:pt x="518" y="456"/>
                  <a:pt x="518" y="456"/>
                  <a:pt x="518" y="456"/>
                </a:cubicBezTo>
                <a:cubicBezTo>
                  <a:pt x="520" y="247"/>
                  <a:pt x="520" y="247"/>
                  <a:pt x="520" y="247"/>
                </a:cubicBezTo>
                <a:cubicBezTo>
                  <a:pt x="556" y="229"/>
                  <a:pt x="582" y="183"/>
                  <a:pt x="583" y="129"/>
                </a:cubicBezTo>
                <a:cubicBezTo>
                  <a:pt x="584" y="59"/>
                  <a:pt x="542" y="2"/>
                  <a:pt x="490" y="1"/>
                </a:cubicBezTo>
                <a:cubicBezTo>
                  <a:pt x="437" y="0"/>
                  <a:pt x="394" y="57"/>
                  <a:pt x="393" y="127"/>
                </a:cubicBezTo>
                <a:cubicBezTo>
                  <a:pt x="392" y="184"/>
                  <a:pt x="420" y="233"/>
                  <a:pt x="460" y="249"/>
                </a:cubicBezTo>
                <a:close/>
              </a:path>
            </a:pathLst>
          </a:custGeom>
          <a:solidFill>
            <a:schemeClr val="accent4"/>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263747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Azure Tools for Visual Studio</a:t>
            </a:r>
            <a:endParaRPr lang="en-NZ" dirty="0"/>
          </a:p>
        </p:txBody>
      </p:sp>
      <p:sp>
        <p:nvSpPr>
          <p:cNvPr id="3" name="Text Placeholder 2"/>
          <p:cNvSpPr>
            <a:spLocks noGrp="1"/>
          </p:cNvSpPr>
          <p:nvPr>
            <p:ph type="body" sz="quarter" idx="10"/>
          </p:nvPr>
        </p:nvSpPr>
        <p:spPr>
          <a:xfrm>
            <a:off x="519112" y="1447799"/>
            <a:ext cx="11149013" cy="4570482"/>
          </a:xfrm>
        </p:spPr>
        <p:txBody>
          <a:bodyPr/>
          <a:lstStyle/>
          <a:p>
            <a:r>
              <a:rPr lang="en-NZ" dirty="0">
                <a:solidFill>
                  <a:schemeClr val="accent4">
                    <a:alpha val="99000"/>
                  </a:schemeClr>
                </a:solidFill>
              </a:rPr>
              <a:t>Project Templates</a:t>
            </a:r>
          </a:p>
          <a:p>
            <a:r>
              <a:rPr lang="en-NZ" dirty="0">
                <a:solidFill>
                  <a:schemeClr val="accent4">
                    <a:alpha val="99000"/>
                  </a:schemeClr>
                </a:solidFill>
              </a:rPr>
              <a:t>User Interface Extensions</a:t>
            </a:r>
          </a:p>
          <a:p>
            <a:r>
              <a:rPr lang="en-NZ" dirty="0">
                <a:solidFill>
                  <a:schemeClr val="accent4">
                    <a:alpha val="99000"/>
                  </a:schemeClr>
                </a:solidFill>
              </a:rPr>
              <a:t>Storage Explorer </a:t>
            </a:r>
          </a:p>
          <a:p>
            <a:r>
              <a:rPr lang="en-NZ" dirty="0">
                <a:solidFill>
                  <a:schemeClr val="accent4">
                    <a:alpha val="99000"/>
                  </a:schemeClr>
                </a:solidFill>
              </a:rPr>
              <a:t>Server Explorer </a:t>
            </a:r>
          </a:p>
          <a:p>
            <a:r>
              <a:rPr lang="en-NZ" dirty="0">
                <a:solidFill>
                  <a:schemeClr val="accent4">
                    <a:alpha val="99000"/>
                  </a:schemeClr>
                </a:solidFill>
              </a:rPr>
              <a:t>Integrated Deployment</a:t>
            </a:r>
          </a:p>
          <a:p>
            <a:r>
              <a:rPr lang="en-NZ" dirty="0">
                <a:solidFill>
                  <a:schemeClr val="accent4">
                    <a:alpha val="99000"/>
                  </a:schemeClr>
                </a:solidFill>
              </a:rPr>
              <a:t>IntelliTrace Debugging</a:t>
            </a:r>
          </a:p>
          <a:p>
            <a:r>
              <a:rPr lang="en-NZ" dirty="0">
                <a:solidFill>
                  <a:schemeClr val="accent4">
                    <a:alpha val="99000"/>
                  </a:schemeClr>
                </a:solidFill>
              </a:rPr>
              <a:t>Profiling Support</a:t>
            </a:r>
          </a:p>
        </p:txBody>
      </p:sp>
      <p:sp>
        <p:nvSpPr>
          <p:cNvPr id="6" name="Freeform 24"/>
          <p:cNvSpPr>
            <a:spLocks noEditPoints="1"/>
          </p:cNvSpPr>
          <p:nvPr/>
        </p:nvSpPr>
        <p:spPr bwMode="black">
          <a:xfrm>
            <a:off x="7279765" y="2578100"/>
            <a:ext cx="2853280" cy="3310058"/>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chemeClr val="accent4"/>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43964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Azure Compute Explorer</a:t>
            </a:r>
            <a:endParaRPr lang="en-NZ" dirty="0"/>
          </a:p>
        </p:txBody>
      </p:sp>
      <p:sp>
        <p:nvSpPr>
          <p:cNvPr id="3" name="Text Placeholder 2"/>
          <p:cNvSpPr>
            <a:spLocks noGrp="1"/>
          </p:cNvSpPr>
          <p:nvPr>
            <p:ph type="body" sz="quarter" idx="10"/>
          </p:nvPr>
        </p:nvSpPr>
        <p:spPr>
          <a:xfrm>
            <a:off x="519113" y="1447799"/>
            <a:ext cx="6180268" cy="4450449"/>
          </a:xfrm>
        </p:spPr>
        <p:txBody>
          <a:bodyPr/>
          <a:lstStyle/>
          <a:p>
            <a:r>
              <a:rPr lang="en-NZ" sz="3200" dirty="0">
                <a:solidFill>
                  <a:schemeClr val="accent4">
                    <a:alpha val="99000"/>
                  </a:schemeClr>
                </a:solidFill>
              </a:rPr>
              <a:t>View &amp; Monitor deployments from Visual Studio</a:t>
            </a:r>
          </a:p>
          <a:p>
            <a:r>
              <a:rPr lang="en-NZ" sz="3200" dirty="0">
                <a:solidFill>
                  <a:schemeClr val="accent4">
                    <a:alpha val="99000"/>
                  </a:schemeClr>
                </a:solidFill>
              </a:rPr>
              <a:t>Not possible to Start or Stop role instances</a:t>
            </a:r>
          </a:p>
          <a:p>
            <a:r>
              <a:rPr lang="en-NZ" sz="3200" dirty="0">
                <a:solidFill>
                  <a:schemeClr val="accent4">
                    <a:alpha val="99000"/>
                  </a:schemeClr>
                </a:solidFill>
              </a:rPr>
              <a:t>Uses x509 Certificate Authentication</a:t>
            </a:r>
          </a:p>
          <a:p>
            <a:r>
              <a:rPr lang="en-NZ" sz="3200" dirty="0">
                <a:solidFill>
                  <a:schemeClr val="accent4">
                    <a:alpha val="99000"/>
                  </a:schemeClr>
                </a:solidFill>
              </a:rPr>
              <a:t>Refreshes automatically by querying Windows Azure </a:t>
            </a:r>
            <a:r>
              <a:rPr lang="en-NZ" sz="3200" dirty="0" smtClean="0">
                <a:solidFill>
                  <a:schemeClr val="accent4">
                    <a:alpha val="99000"/>
                  </a:schemeClr>
                </a:solidFill>
              </a:rPr>
              <a:t>at </a:t>
            </a:r>
            <a:r>
              <a:rPr lang="en-NZ" sz="3200" dirty="0">
                <a:solidFill>
                  <a:schemeClr val="accent4">
                    <a:alpha val="99000"/>
                  </a:schemeClr>
                </a:solidFill>
              </a:rPr>
              <a:t>regular </a:t>
            </a:r>
            <a:r>
              <a:rPr lang="en-NZ" sz="3200" dirty="0" smtClean="0">
                <a:solidFill>
                  <a:schemeClr val="accent4">
                    <a:alpha val="99000"/>
                  </a:schemeClr>
                </a:solidFill>
              </a:rPr>
              <a:t>intervals</a:t>
            </a:r>
          </a:p>
          <a:p>
            <a:r>
              <a:rPr lang="en-NZ" sz="3200" dirty="0" smtClean="0">
                <a:solidFill>
                  <a:schemeClr val="accent4">
                    <a:alpha val="99000"/>
                  </a:schemeClr>
                </a:solidFill>
              </a:rPr>
              <a:t>Connect to instance using Remote Desktop</a:t>
            </a:r>
            <a:endParaRPr lang="en-NZ" sz="3200" dirty="0">
              <a:solidFill>
                <a:schemeClr val="accent4">
                  <a:alpha val="99000"/>
                </a:schemeClr>
              </a:solidFill>
            </a:endParaRPr>
          </a:p>
        </p:txBody>
      </p:sp>
      <p:sp>
        <p:nvSpPr>
          <p:cNvPr id="7" name="Rectangle 6"/>
          <p:cNvSpPr/>
          <p:nvPr/>
        </p:nvSpPr>
        <p:spPr>
          <a:xfrm>
            <a:off x="6795911" y="1446212"/>
            <a:ext cx="4872214" cy="482123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pic>
        <p:nvPicPr>
          <p:cNvPr id="4" name="Picture 3"/>
          <p:cNvPicPr>
            <a:picLocks noChangeAspect="1"/>
          </p:cNvPicPr>
          <p:nvPr/>
        </p:nvPicPr>
        <p:blipFill>
          <a:blip r:embed="rId3"/>
          <a:stretch>
            <a:fillRect/>
          </a:stretch>
        </p:blipFill>
        <p:spPr>
          <a:xfrm>
            <a:off x="7136117" y="1741876"/>
            <a:ext cx="4191801" cy="4229908"/>
          </a:xfrm>
          <a:prstGeom prst="rect">
            <a:avLst/>
          </a:prstGeom>
        </p:spPr>
      </p:pic>
    </p:spTree>
    <p:extLst>
      <p:ext uri="{BB962C8B-B14F-4D97-AF65-F5344CB8AC3E}">
        <p14:creationId xmlns:p14="http://schemas.microsoft.com/office/powerpoint/2010/main" val="211131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449078" y="1446212"/>
            <a:ext cx="6318379" cy="482123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grpSp>
        <p:nvGrpSpPr>
          <p:cNvPr id="19" name="Group 18"/>
          <p:cNvGrpSpPr/>
          <p:nvPr/>
        </p:nvGrpSpPr>
        <p:grpSpPr>
          <a:xfrm>
            <a:off x="5609618" y="2355849"/>
            <a:ext cx="6000045" cy="3129697"/>
            <a:chOff x="5609618" y="2355849"/>
            <a:chExt cx="6000045" cy="3129697"/>
          </a:xfrm>
        </p:grpSpPr>
        <p:pic>
          <p:nvPicPr>
            <p:cNvPr id="17" name="Picture 16"/>
            <p:cNvPicPr>
              <a:picLocks noChangeAspect="1"/>
            </p:cNvPicPr>
            <p:nvPr/>
          </p:nvPicPr>
          <p:blipFill>
            <a:blip r:embed="rId3"/>
            <a:stretch>
              <a:fillRect/>
            </a:stretch>
          </p:blipFill>
          <p:spPr>
            <a:xfrm>
              <a:off x="7511250" y="2355849"/>
              <a:ext cx="4098413" cy="3129697"/>
            </a:xfrm>
            <a:prstGeom prst="rect">
              <a:avLst/>
            </a:prstGeom>
          </p:spPr>
        </p:pic>
        <p:pic>
          <p:nvPicPr>
            <p:cNvPr id="18" name="Picture 17"/>
            <p:cNvPicPr>
              <a:picLocks noChangeAspect="1"/>
            </p:cNvPicPr>
            <p:nvPr/>
          </p:nvPicPr>
          <p:blipFill>
            <a:blip r:embed="rId4"/>
            <a:stretch>
              <a:fillRect/>
            </a:stretch>
          </p:blipFill>
          <p:spPr>
            <a:xfrm>
              <a:off x="5609618" y="2355850"/>
              <a:ext cx="1744672" cy="3129696"/>
            </a:xfrm>
            <a:prstGeom prst="rect">
              <a:avLst/>
            </a:prstGeom>
          </p:spPr>
        </p:pic>
      </p:grpSp>
      <p:grpSp>
        <p:nvGrpSpPr>
          <p:cNvPr id="16" name="Group 15"/>
          <p:cNvGrpSpPr/>
          <p:nvPr/>
        </p:nvGrpSpPr>
        <p:grpSpPr>
          <a:xfrm>
            <a:off x="5609618" y="2355849"/>
            <a:ext cx="6000045" cy="3154973"/>
            <a:chOff x="5609618" y="2355849"/>
            <a:chExt cx="6000045" cy="3154973"/>
          </a:xfrm>
        </p:grpSpPr>
        <p:pic>
          <p:nvPicPr>
            <p:cNvPr id="13" name="Picture 12"/>
            <p:cNvPicPr>
              <a:picLocks noChangeAspect="1"/>
            </p:cNvPicPr>
            <p:nvPr/>
          </p:nvPicPr>
          <p:blipFill>
            <a:blip r:embed="rId5"/>
            <a:stretch>
              <a:fillRect/>
            </a:stretch>
          </p:blipFill>
          <p:spPr>
            <a:xfrm>
              <a:off x="7478150" y="2355849"/>
              <a:ext cx="4131513" cy="3154973"/>
            </a:xfrm>
            <a:prstGeom prst="rect">
              <a:avLst/>
            </a:prstGeom>
          </p:spPr>
        </p:pic>
        <p:pic>
          <p:nvPicPr>
            <p:cNvPr id="15" name="Picture 14"/>
            <p:cNvPicPr>
              <a:picLocks noChangeAspect="1"/>
            </p:cNvPicPr>
            <p:nvPr/>
          </p:nvPicPr>
          <p:blipFill>
            <a:blip r:embed="rId6"/>
            <a:stretch>
              <a:fillRect/>
            </a:stretch>
          </p:blipFill>
          <p:spPr>
            <a:xfrm>
              <a:off x="5609618" y="2355849"/>
              <a:ext cx="1758762" cy="3154973"/>
            </a:xfrm>
            <a:prstGeom prst="rect">
              <a:avLst/>
            </a:prstGeom>
          </p:spPr>
        </p:pic>
      </p:grpSp>
      <p:sp>
        <p:nvSpPr>
          <p:cNvPr id="2" name="Title 1"/>
          <p:cNvSpPr>
            <a:spLocks noGrp="1"/>
          </p:cNvSpPr>
          <p:nvPr>
            <p:ph type="title"/>
          </p:nvPr>
        </p:nvSpPr>
        <p:spPr/>
        <p:txBody>
          <a:bodyPr/>
          <a:lstStyle/>
          <a:p>
            <a:r>
              <a:rPr lang="en-NZ" dirty="0" smtClean="0"/>
              <a:t>Windows Azure Storage Explorer</a:t>
            </a:r>
            <a:endParaRPr lang="en-NZ" dirty="0"/>
          </a:p>
        </p:txBody>
      </p:sp>
      <p:sp>
        <p:nvSpPr>
          <p:cNvPr id="3" name="Text Placeholder 2"/>
          <p:cNvSpPr>
            <a:spLocks noGrp="1"/>
          </p:cNvSpPr>
          <p:nvPr>
            <p:ph type="body" sz="quarter" idx="10"/>
          </p:nvPr>
        </p:nvSpPr>
        <p:spPr>
          <a:xfrm>
            <a:off x="519114" y="1447799"/>
            <a:ext cx="5135237" cy="4450449"/>
          </a:xfrm>
        </p:spPr>
        <p:txBody>
          <a:bodyPr/>
          <a:lstStyle/>
          <a:p>
            <a:r>
              <a:rPr lang="en-NZ" sz="3600" dirty="0" smtClean="0">
                <a:solidFill>
                  <a:schemeClr val="accent2">
                    <a:alpha val="99000"/>
                  </a:schemeClr>
                </a:solidFill>
              </a:rPr>
              <a:t>An extension to the Visual Studio Server Explorer</a:t>
            </a:r>
          </a:p>
          <a:p>
            <a:r>
              <a:rPr lang="en-NZ" sz="3600" dirty="0" smtClean="0">
                <a:solidFill>
                  <a:schemeClr val="accent2">
                    <a:alpha val="99000"/>
                  </a:schemeClr>
                </a:solidFill>
              </a:rPr>
              <a:t>View data from Windows Azure Storage</a:t>
            </a:r>
          </a:p>
          <a:p>
            <a:r>
              <a:rPr lang="en-NZ" sz="3600" dirty="0" smtClean="0">
                <a:solidFill>
                  <a:schemeClr val="accent2">
                    <a:alpha val="99000"/>
                  </a:schemeClr>
                </a:solidFill>
              </a:rPr>
              <a:t>Download Asynchronously </a:t>
            </a:r>
          </a:p>
          <a:p>
            <a:r>
              <a:rPr lang="en-NZ" sz="3600" dirty="0" smtClean="0">
                <a:solidFill>
                  <a:schemeClr val="accent2">
                    <a:alpha val="99000"/>
                  </a:schemeClr>
                </a:solidFill>
              </a:rPr>
              <a:t>Blob data cached </a:t>
            </a:r>
            <a:r>
              <a:rPr lang="en-NZ" sz="3600" dirty="0" smtClean="0">
                <a:solidFill>
                  <a:schemeClr val="accent2">
                    <a:alpha val="99000"/>
                  </a:schemeClr>
                </a:solidFill>
              </a:rPr>
              <a:t>locally</a:t>
            </a:r>
          </a:p>
          <a:p>
            <a:r>
              <a:rPr lang="en-NZ" sz="3600" dirty="0" smtClean="0">
                <a:solidFill>
                  <a:schemeClr val="accent2">
                    <a:alpha val="99000"/>
                  </a:schemeClr>
                </a:solidFill>
              </a:rPr>
              <a:t>Upload directly from Visual Studio</a:t>
            </a:r>
            <a:endParaRPr lang="en-NZ" sz="3600" dirty="0" smtClean="0">
              <a:solidFill>
                <a:schemeClr val="accent2">
                  <a:alpha val="99000"/>
                </a:schemeClr>
              </a:solidFill>
            </a:endParaRPr>
          </a:p>
        </p:txBody>
      </p:sp>
    </p:spTree>
    <p:extLst>
      <p:ext uri="{BB962C8B-B14F-4D97-AF65-F5344CB8AC3E}">
        <p14:creationId xmlns:p14="http://schemas.microsoft.com/office/powerpoint/2010/main" val="3607213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Azure </a:t>
            </a:r>
            <a:r>
              <a:rPr lang="en-NZ" dirty="0" smtClean="0"/>
              <a:t>Service Bus Explorer</a:t>
            </a:r>
            <a:endParaRPr lang="en-NZ" dirty="0"/>
          </a:p>
        </p:txBody>
      </p:sp>
      <p:sp>
        <p:nvSpPr>
          <p:cNvPr id="3" name="Text Placeholder 2"/>
          <p:cNvSpPr>
            <a:spLocks noGrp="1"/>
          </p:cNvSpPr>
          <p:nvPr>
            <p:ph type="body" sz="quarter" idx="10"/>
          </p:nvPr>
        </p:nvSpPr>
        <p:spPr>
          <a:xfrm>
            <a:off x="519113" y="1447799"/>
            <a:ext cx="6180268" cy="2677656"/>
          </a:xfrm>
        </p:spPr>
        <p:txBody>
          <a:bodyPr/>
          <a:lstStyle/>
          <a:p>
            <a:r>
              <a:rPr lang="en-NZ" sz="3200" dirty="0" smtClean="0">
                <a:solidFill>
                  <a:schemeClr val="accent4">
                    <a:alpha val="99000"/>
                  </a:schemeClr>
                </a:solidFill>
              </a:rPr>
              <a:t>Mange Service Bus Entities</a:t>
            </a:r>
          </a:p>
          <a:p>
            <a:pPr marL="460375" indent="-457200">
              <a:buFont typeface="Arial" panose="020B0604020202020204" pitchFamily="34" charset="0"/>
              <a:buChar char="•"/>
            </a:pPr>
            <a:r>
              <a:rPr lang="en-NZ" sz="3200" dirty="0" smtClean="0">
                <a:solidFill>
                  <a:schemeClr val="accent4">
                    <a:alpha val="99000"/>
                  </a:schemeClr>
                </a:solidFill>
              </a:rPr>
              <a:t>Topics</a:t>
            </a:r>
          </a:p>
          <a:p>
            <a:pPr marL="460375" indent="-457200">
              <a:buFont typeface="Arial" panose="020B0604020202020204" pitchFamily="34" charset="0"/>
              <a:buChar char="•"/>
            </a:pPr>
            <a:r>
              <a:rPr lang="en-NZ" sz="3200" dirty="0" smtClean="0">
                <a:solidFill>
                  <a:schemeClr val="accent4">
                    <a:alpha val="99000"/>
                  </a:schemeClr>
                </a:solidFill>
              </a:rPr>
              <a:t>Subscriptions</a:t>
            </a:r>
          </a:p>
          <a:p>
            <a:pPr marL="460375" indent="-457200">
              <a:buFont typeface="Arial" panose="020B0604020202020204" pitchFamily="34" charset="0"/>
              <a:buChar char="•"/>
            </a:pPr>
            <a:r>
              <a:rPr lang="en-NZ" sz="3200" dirty="0" smtClean="0">
                <a:solidFill>
                  <a:schemeClr val="accent4">
                    <a:alpha val="99000"/>
                  </a:schemeClr>
                </a:solidFill>
              </a:rPr>
              <a:t>Queues</a:t>
            </a:r>
          </a:p>
          <a:p>
            <a:r>
              <a:rPr lang="en-NZ" sz="3200" dirty="0" smtClean="0">
                <a:solidFill>
                  <a:schemeClr val="accent4">
                    <a:alpha val="99000"/>
                  </a:schemeClr>
                </a:solidFill>
              </a:rPr>
              <a:t>Send and Receive Test Messages</a:t>
            </a:r>
            <a:endParaRPr lang="en-NZ" sz="3200" dirty="0">
              <a:solidFill>
                <a:schemeClr val="accent4">
                  <a:alpha val="99000"/>
                </a:schemeClr>
              </a:solidFill>
            </a:endParaRPr>
          </a:p>
        </p:txBody>
      </p:sp>
      <p:sp>
        <p:nvSpPr>
          <p:cNvPr id="7" name="Rectangle 6"/>
          <p:cNvSpPr/>
          <p:nvPr/>
        </p:nvSpPr>
        <p:spPr>
          <a:xfrm>
            <a:off x="6795911" y="1446212"/>
            <a:ext cx="4872214" cy="482123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pic>
        <p:nvPicPr>
          <p:cNvPr id="5" name="Picture 4"/>
          <p:cNvPicPr>
            <a:picLocks noChangeAspect="1"/>
          </p:cNvPicPr>
          <p:nvPr/>
        </p:nvPicPr>
        <p:blipFill>
          <a:blip r:embed="rId3"/>
          <a:stretch>
            <a:fillRect/>
          </a:stretch>
        </p:blipFill>
        <p:spPr>
          <a:xfrm>
            <a:off x="7636126" y="1798061"/>
            <a:ext cx="3191783" cy="4117538"/>
          </a:xfrm>
          <a:prstGeom prst="rect">
            <a:avLst/>
          </a:prstGeom>
        </p:spPr>
      </p:pic>
    </p:spTree>
    <p:extLst>
      <p:ext uri="{BB962C8B-B14F-4D97-AF65-F5344CB8AC3E}">
        <p14:creationId xmlns:p14="http://schemas.microsoft.com/office/powerpoint/2010/main" val="7911852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449078" y="1444625"/>
            <a:ext cx="6219047" cy="362189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4" name="Title 3"/>
          <p:cNvSpPr>
            <a:spLocks noGrp="1"/>
          </p:cNvSpPr>
          <p:nvPr>
            <p:ph type="title"/>
            <p:custDataLst>
              <p:tags r:id="rId2"/>
            </p:custDataLst>
          </p:nvPr>
        </p:nvSpPr>
        <p:spPr/>
        <p:txBody>
          <a:bodyPr/>
          <a:lstStyle/>
          <a:p>
            <a:r>
              <a:rPr lang="en-US" dirty="0"/>
              <a:t>CSPack.exe</a:t>
            </a:r>
          </a:p>
        </p:txBody>
      </p:sp>
      <p:sp>
        <p:nvSpPr>
          <p:cNvPr id="5" name="Content Placeholder 4"/>
          <p:cNvSpPr>
            <a:spLocks noGrp="1"/>
          </p:cNvSpPr>
          <p:nvPr>
            <p:ph type="body" sz="quarter" idx="10"/>
            <p:custDataLst>
              <p:tags r:id="rId3"/>
            </p:custDataLst>
          </p:nvPr>
        </p:nvSpPr>
        <p:spPr>
          <a:xfrm>
            <a:off x="5654350" y="1897061"/>
            <a:ext cx="5133295" cy="2668423"/>
          </a:xfrm>
          <a:noFill/>
        </p:spPr>
        <p:txBody>
          <a:bodyPr/>
          <a:lstStyle/>
          <a:p>
            <a:r>
              <a:rPr lang="en-US" sz="1400" dirty="0">
                <a:latin typeface="+mj-lt"/>
              </a:rPr>
              <a:t>cspack HelloFabric\ServiceDefinition.csdef</a:t>
            </a:r>
          </a:p>
          <a:p>
            <a:pPr marL="457200"/>
            <a:r>
              <a:rPr lang="en-US" sz="1400" dirty="0">
                <a:latin typeface="+mj-lt"/>
              </a:rPr>
              <a:t>/role:HelloFabric_WebRole; HelloFabric_WebRole</a:t>
            </a:r>
          </a:p>
          <a:p>
            <a:pPr marL="457200"/>
            <a:r>
              <a:rPr lang="en-US" sz="1400" dirty="0">
                <a:latin typeface="+mj-lt"/>
              </a:rPr>
              <a:t>/out:HelloFabric.cspkg</a:t>
            </a:r>
          </a:p>
          <a:p>
            <a:endParaRPr lang="en-US" sz="1400" dirty="0">
              <a:latin typeface="+mj-lt"/>
            </a:endParaRPr>
          </a:p>
          <a:p>
            <a:r>
              <a:rPr lang="en-US" sz="1400" dirty="0">
                <a:latin typeface="+mj-lt"/>
              </a:rPr>
              <a:t>cspack  HelloCloudService.csdef</a:t>
            </a:r>
          </a:p>
          <a:p>
            <a:pPr marL="457200"/>
            <a:r>
              <a:rPr lang="en-US" sz="1400" dirty="0">
                <a:latin typeface="+mj-lt"/>
              </a:rPr>
              <a:t>/role:HelloCloudServiceWebRole; HelloCloudService</a:t>
            </a:r>
          </a:p>
          <a:p>
            <a:pPr marL="457200"/>
            <a:r>
              <a:rPr lang="en-US" sz="1400" dirty="0">
                <a:latin typeface="+mj-lt"/>
              </a:rPr>
              <a:t>/generateConfigurationFile:HelloCloudService.cscfg</a:t>
            </a:r>
          </a:p>
          <a:p>
            <a:pPr marL="457200"/>
            <a:r>
              <a:rPr lang="en-US" sz="1400" dirty="0">
                <a:latin typeface="+mj-lt"/>
              </a:rPr>
              <a:t>/out:HelloCloudServicePackage</a:t>
            </a:r>
          </a:p>
          <a:p>
            <a:pPr marL="457200"/>
            <a:r>
              <a:rPr lang="en-US" sz="1400" dirty="0">
                <a:latin typeface="+mj-lt"/>
              </a:rPr>
              <a:t>/</a:t>
            </a:r>
            <a:r>
              <a:rPr lang="en-US" sz="1400" dirty="0" smtClean="0">
                <a:latin typeface="+mj-lt"/>
              </a:rPr>
              <a:t>copyOnly</a:t>
            </a:r>
            <a:endParaRPr lang="en-US" sz="1400" dirty="0">
              <a:latin typeface="+mj-lt"/>
            </a:endParaRPr>
          </a:p>
        </p:txBody>
      </p:sp>
      <p:graphicFrame>
        <p:nvGraphicFramePr>
          <p:cNvPr id="7" name="Object 6" hidden="1"/>
          <p:cNvGraphicFramePr>
            <a:graphicFrameLocks noChangeAspect="1"/>
          </p:cNvGraphicFramePr>
          <p:nvPr>
            <p:custDataLst>
              <p:tags r:id="rId4"/>
            </p:custDataLst>
            <p:extLst>
              <p:ext uri="{D42A27DB-BD31-4B8C-83A1-F6EECF244321}">
                <p14:modId xmlns:p14="http://schemas.microsoft.com/office/powerpoint/2010/main" val="34056236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1804"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6" name="TextBox 5"/>
          <p:cNvSpPr txBox="1"/>
          <p:nvPr>
            <p:custDataLst>
              <p:tags r:id="rId5"/>
            </p:custDataLst>
          </p:nvPr>
        </p:nvSpPr>
        <p:spPr>
          <a:xfrm>
            <a:off x="516572" y="1444625"/>
            <a:ext cx="4923175" cy="3477875"/>
          </a:xfrm>
          <a:prstGeom prst="rect">
            <a:avLst/>
          </a:prstGeom>
          <a:noFill/>
        </p:spPr>
        <p:txBody>
          <a:bodyPr wrap="square" lIns="0" tIns="0" rIns="0" bIns="0" rtlCol="0">
            <a:spAutoFit/>
          </a:bodyPr>
          <a:lstStyle/>
          <a:p>
            <a:pPr>
              <a:spcBef>
                <a:spcPts val="1200"/>
              </a:spcBef>
            </a:pPr>
            <a:r>
              <a:rPr lang="en-US" sz="2800" dirty="0">
                <a:ln>
                  <a:solidFill>
                    <a:schemeClr val="bg1">
                      <a:alpha val="0"/>
                    </a:schemeClr>
                  </a:solidFill>
                </a:ln>
                <a:solidFill>
                  <a:schemeClr val="accent4">
                    <a:alpha val="99000"/>
                  </a:schemeClr>
                </a:solidFill>
                <a:latin typeface="Segoe UI Light" pitchFamily="34" charset="0"/>
              </a:rPr>
              <a:t>Part of the Windows Azure SDK</a:t>
            </a:r>
          </a:p>
          <a:p>
            <a:pPr>
              <a:spcBef>
                <a:spcPts val="1200"/>
              </a:spcBef>
            </a:pPr>
            <a:r>
              <a:rPr lang="en-US" sz="2800" dirty="0">
                <a:ln>
                  <a:solidFill>
                    <a:schemeClr val="bg1">
                      <a:alpha val="0"/>
                    </a:schemeClr>
                  </a:solidFill>
                </a:ln>
                <a:solidFill>
                  <a:schemeClr val="accent4">
                    <a:alpha val="99000"/>
                  </a:schemeClr>
                </a:solidFill>
                <a:latin typeface="Segoe UI Light" pitchFamily="34" charset="0"/>
              </a:rPr>
              <a:t>Command line tool; </a:t>
            </a:r>
            <a:r>
              <a:rPr lang="en-US" sz="2800" dirty="0" smtClean="0">
                <a:ln>
                  <a:solidFill>
                    <a:schemeClr val="bg1">
                      <a:alpha val="0"/>
                    </a:schemeClr>
                  </a:solidFill>
                </a:ln>
                <a:solidFill>
                  <a:schemeClr val="accent4">
                    <a:alpha val="99000"/>
                  </a:schemeClr>
                </a:solidFill>
                <a:latin typeface="Segoe UI Light" pitchFamily="34" charset="0"/>
              </a:rPr>
              <a:t/>
            </a:r>
            <a:br>
              <a:rPr lang="en-US" sz="2800" dirty="0" smtClean="0">
                <a:ln>
                  <a:solidFill>
                    <a:schemeClr val="bg1">
                      <a:alpha val="0"/>
                    </a:schemeClr>
                  </a:solidFill>
                </a:ln>
                <a:solidFill>
                  <a:schemeClr val="accent4">
                    <a:alpha val="99000"/>
                  </a:schemeClr>
                </a:solidFill>
                <a:latin typeface="Segoe UI Light" pitchFamily="34" charset="0"/>
              </a:rPr>
            </a:br>
            <a:r>
              <a:rPr lang="en-US" sz="2800" dirty="0" smtClean="0">
                <a:ln>
                  <a:solidFill>
                    <a:schemeClr val="bg1">
                      <a:alpha val="0"/>
                    </a:schemeClr>
                  </a:solidFill>
                </a:ln>
                <a:solidFill>
                  <a:schemeClr val="accent4">
                    <a:alpha val="99000"/>
                  </a:schemeClr>
                </a:solidFill>
                <a:latin typeface="Segoe UI Light" pitchFamily="34" charset="0"/>
              </a:rPr>
              <a:t>called </a:t>
            </a:r>
            <a:r>
              <a:rPr lang="en-US" sz="2800" dirty="0">
                <a:ln>
                  <a:solidFill>
                    <a:schemeClr val="bg1">
                      <a:alpha val="0"/>
                    </a:schemeClr>
                  </a:solidFill>
                </a:ln>
                <a:solidFill>
                  <a:schemeClr val="accent4">
                    <a:alpha val="99000"/>
                  </a:schemeClr>
                </a:solidFill>
                <a:latin typeface="Segoe UI Light" pitchFamily="34" charset="0"/>
              </a:rPr>
              <a:t>by VS.NET tools</a:t>
            </a:r>
          </a:p>
          <a:p>
            <a:pPr>
              <a:spcBef>
                <a:spcPts val="1200"/>
              </a:spcBef>
            </a:pPr>
            <a:r>
              <a:rPr lang="en-US" sz="2800" dirty="0">
                <a:ln>
                  <a:solidFill>
                    <a:schemeClr val="bg1">
                      <a:alpha val="0"/>
                    </a:schemeClr>
                  </a:solidFill>
                </a:ln>
                <a:solidFill>
                  <a:schemeClr val="accent4">
                    <a:alpha val="99000"/>
                  </a:schemeClr>
                </a:solidFill>
                <a:latin typeface="Segoe UI Light" pitchFamily="34" charset="0"/>
              </a:rPr>
              <a:t>Packages your </a:t>
            </a:r>
            <a:r>
              <a:rPr lang="en-US" sz="2800" dirty="0" smtClean="0">
                <a:ln>
                  <a:solidFill>
                    <a:schemeClr val="bg1">
                      <a:alpha val="0"/>
                    </a:schemeClr>
                  </a:solidFill>
                </a:ln>
                <a:solidFill>
                  <a:schemeClr val="accent4">
                    <a:alpha val="99000"/>
                  </a:schemeClr>
                </a:solidFill>
                <a:latin typeface="Segoe UI Light" pitchFamily="34" charset="0"/>
              </a:rPr>
              <a:t>service</a:t>
            </a:r>
            <a:br>
              <a:rPr lang="en-US" sz="2800" dirty="0" smtClean="0">
                <a:ln>
                  <a:solidFill>
                    <a:schemeClr val="bg1">
                      <a:alpha val="0"/>
                    </a:schemeClr>
                  </a:solidFill>
                </a:ln>
                <a:solidFill>
                  <a:schemeClr val="accent4">
                    <a:alpha val="99000"/>
                  </a:schemeClr>
                </a:solidFill>
                <a:latin typeface="Segoe UI Light" pitchFamily="34" charset="0"/>
              </a:rPr>
            </a:br>
            <a:r>
              <a:rPr lang="en-US" sz="2800" dirty="0" smtClean="0">
                <a:ln>
                  <a:solidFill>
                    <a:schemeClr val="bg1">
                      <a:alpha val="0"/>
                    </a:schemeClr>
                  </a:solidFill>
                </a:ln>
                <a:solidFill>
                  <a:schemeClr val="accent4">
                    <a:alpha val="99000"/>
                  </a:schemeClr>
                </a:solidFill>
                <a:latin typeface="Segoe UI Light" pitchFamily="34" charset="0"/>
              </a:rPr>
              <a:t> </a:t>
            </a:r>
            <a:r>
              <a:rPr lang="en-US" sz="2800" dirty="0">
                <a:ln>
                  <a:solidFill>
                    <a:schemeClr val="bg1">
                      <a:alpha val="0"/>
                    </a:schemeClr>
                  </a:solidFill>
                </a:ln>
                <a:solidFill>
                  <a:schemeClr val="accent4">
                    <a:alpha val="99000"/>
                  </a:schemeClr>
                </a:solidFill>
                <a:latin typeface="Segoe UI Light" pitchFamily="34" charset="0"/>
              </a:rPr>
              <a:t>for deployment</a:t>
            </a:r>
          </a:p>
          <a:p>
            <a:pPr>
              <a:spcBef>
                <a:spcPts val="1200"/>
              </a:spcBef>
            </a:pPr>
            <a:r>
              <a:rPr lang="en-US" sz="2800" dirty="0">
                <a:ln>
                  <a:solidFill>
                    <a:schemeClr val="bg1">
                      <a:alpha val="0"/>
                    </a:schemeClr>
                  </a:solidFill>
                </a:ln>
                <a:solidFill>
                  <a:schemeClr val="accent4">
                    <a:alpha val="99000"/>
                  </a:schemeClr>
                </a:solidFill>
                <a:latin typeface="Segoe UI Light" pitchFamily="34" charset="0"/>
              </a:rPr>
              <a:t>Explicitly name &amp; set location </a:t>
            </a:r>
            <a:r>
              <a:rPr lang="en-US" sz="2800" dirty="0" smtClean="0">
                <a:ln>
                  <a:solidFill>
                    <a:schemeClr val="bg1">
                      <a:alpha val="0"/>
                    </a:schemeClr>
                  </a:solidFill>
                </a:ln>
                <a:solidFill>
                  <a:schemeClr val="accent4">
                    <a:alpha val="99000"/>
                  </a:schemeClr>
                </a:solidFill>
                <a:latin typeface="Segoe UI Light" pitchFamily="34" charset="0"/>
              </a:rPr>
              <a:t/>
            </a:r>
            <a:br>
              <a:rPr lang="en-US" sz="2800" dirty="0" smtClean="0">
                <a:ln>
                  <a:solidFill>
                    <a:schemeClr val="bg1">
                      <a:alpha val="0"/>
                    </a:schemeClr>
                  </a:solidFill>
                </a:ln>
                <a:solidFill>
                  <a:schemeClr val="accent4">
                    <a:alpha val="99000"/>
                  </a:schemeClr>
                </a:solidFill>
                <a:latin typeface="Segoe UI Light" pitchFamily="34" charset="0"/>
              </a:rPr>
            </a:br>
            <a:r>
              <a:rPr lang="en-US" sz="2800" dirty="0" smtClean="0">
                <a:ln>
                  <a:solidFill>
                    <a:schemeClr val="bg1">
                      <a:alpha val="0"/>
                    </a:schemeClr>
                  </a:solidFill>
                </a:ln>
                <a:solidFill>
                  <a:schemeClr val="accent4">
                    <a:alpha val="99000"/>
                  </a:schemeClr>
                </a:solidFill>
                <a:latin typeface="Segoe UI Light" pitchFamily="34" charset="0"/>
              </a:rPr>
              <a:t>of </a:t>
            </a:r>
            <a:r>
              <a:rPr lang="en-US" sz="2800" dirty="0">
                <a:ln>
                  <a:solidFill>
                    <a:schemeClr val="bg1">
                      <a:alpha val="0"/>
                    </a:schemeClr>
                  </a:solidFill>
                </a:ln>
                <a:solidFill>
                  <a:schemeClr val="accent4">
                    <a:alpha val="99000"/>
                  </a:schemeClr>
                </a:solidFill>
                <a:latin typeface="Segoe UI Light" pitchFamily="34" charset="0"/>
              </a:rPr>
              <a:t>Service </a:t>
            </a:r>
            <a:r>
              <a:rPr lang="en-US" sz="2800" dirty="0" smtClean="0">
                <a:ln>
                  <a:solidFill>
                    <a:schemeClr val="bg1">
                      <a:alpha val="0"/>
                    </a:schemeClr>
                  </a:solidFill>
                </a:ln>
                <a:solidFill>
                  <a:schemeClr val="accent4">
                    <a:alpha val="99000"/>
                  </a:schemeClr>
                </a:solidFill>
                <a:latin typeface="Segoe UI Light" pitchFamily="34" charset="0"/>
              </a:rPr>
              <a:t>Package</a:t>
            </a:r>
            <a:endParaRPr lang="en-US" sz="2800" dirty="0">
              <a:ln>
                <a:solidFill>
                  <a:schemeClr val="bg1">
                    <a:alpha val="0"/>
                  </a:schemeClr>
                </a:solidFill>
              </a:ln>
              <a:solidFill>
                <a:schemeClr val="accent4">
                  <a:alpha val="99000"/>
                </a:schemeClr>
              </a:solidFill>
              <a:latin typeface="Segoe UI Light" pitchFamily="34" charset="0"/>
            </a:endParaRPr>
          </a:p>
        </p:txBody>
      </p:sp>
      <p:grpSp>
        <p:nvGrpSpPr>
          <p:cNvPr id="8" name="Group 7"/>
          <p:cNvGrpSpPr/>
          <p:nvPr/>
        </p:nvGrpSpPr>
        <p:grpSpPr>
          <a:xfrm>
            <a:off x="9632580" y="1797255"/>
            <a:ext cx="1825067" cy="1005840"/>
            <a:chOff x="8845629" y="1691640"/>
            <a:chExt cx="1825067" cy="704088"/>
          </a:xfrm>
        </p:grpSpPr>
        <p:sp>
          <p:nvSpPr>
            <p:cNvPr id="9" name="Rectangle 8"/>
            <p:cNvSpPr/>
            <p:nvPr/>
          </p:nvSpPr>
          <p:spPr bwMode="auto">
            <a:xfrm>
              <a:off x="9131489" y="1691640"/>
              <a:ext cx="1539207" cy="704088"/>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600" dirty="0">
                  <a:ln>
                    <a:solidFill>
                      <a:schemeClr val="bg1">
                        <a:alpha val="0"/>
                      </a:schemeClr>
                    </a:solidFill>
                  </a:ln>
                  <a:solidFill>
                    <a:schemeClr val="bg1"/>
                  </a:solidFill>
                </a:rPr>
                <a:t>Package for Cloud Deployment</a:t>
              </a:r>
            </a:p>
          </p:txBody>
        </p:sp>
        <p:sp>
          <p:nvSpPr>
            <p:cNvPr id="10" name="Right Brace 9"/>
            <p:cNvSpPr/>
            <p:nvPr/>
          </p:nvSpPr>
          <p:spPr>
            <a:xfrm>
              <a:off x="8845629" y="1691640"/>
              <a:ext cx="274320" cy="704088"/>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dirty="0">
                <a:ln>
                  <a:solidFill>
                    <a:schemeClr val="bg1">
                      <a:alpha val="0"/>
                    </a:schemeClr>
                  </a:solidFill>
                </a:ln>
              </a:endParaRPr>
            </a:p>
          </p:txBody>
        </p:sp>
      </p:grpSp>
      <p:grpSp>
        <p:nvGrpSpPr>
          <p:cNvPr id="11" name="Group 10"/>
          <p:cNvGrpSpPr/>
          <p:nvPr/>
        </p:nvGrpSpPr>
        <p:grpSpPr>
          <a:xfrm>
            <a:off x="9641910" y="3075029"/>
            <a:ext cx="1815738" cy="1555934"/>
            <a:chOff x="8854959" y="1691640"/>
            <a:chExt cx="1815738" cy="605085"/>
          </a:xfrm>
        </p:grpSpPr>
        <p:sp>
          <p:nvSpPr>
            <p:cNvPr id="12" name="Rectangle 11"/>
            <p:cNvSpPr/>
            <p:nvPr/>
          </p:nvSpPr>
          <p:spPr bwMode="auto">
            <a:xfrm>
              <a:off x="9122159" y="1691640"/>
              <a:ext cx="1548538" cy="605085"/>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600" dirty="0">
                  <a:ln>
                    <a:solidFill>
                      <a:schemeClr val="bg1">
                        <a:alpha val="0"/>
                      </a:schemeClr>
                    </a:solidFill>
                  </a:ln>
                  <a:solidFill>
                    <a:schemeClr val="bg1"/>
                  </a:solidFill>
                </a:rPr>
                <a:t>Package for </a:t>
              </a:r>
              <a:br>
                <a:rPr lang="en-US" sz="1600" dirty="0">
                  <a:ln>
                    <a:solidFill>
                      <a:schemeClr val="bg1">
                        <a:alpha val="0"/>
                      </a:schemeClr>
                    </a:solidFill>
                  </a:ln>
                  <a:solidFill>
                    <a:schemeClr val="bg1"/>
                  </a:solidFill>
                </a:rPr>
              </a:br>
              <a:r>
                <a:rPr lang="en-US" sz="1600" dirty="0">
                  <a:ln>
                    <a:solidFill>
                      <a:schemeClr val="bg1">
                        <a:alpha val="0"/>
                      </a:schemeClr>
                    </a:solidFill>
                  </a:ln>
                  <a:solidFill>
                    <a:schemeClr val="bg1"/>
                  </a:solidFill>
                </a:rPr>
                <a:t>Dev Fabric Deployment</a:t>
              </a:r>
            </a:p>
          </p:txBody>
        </p:sp>
        <p:sp>
          <p:nvSpPr>
            <p:cNvPr id="13" name="Right Brace 12"/>
            <p:cNvSpPr/>
            <p:nvPr/>
          </p:nvSpPr>
          <p:spPr>
            <a:xfrm>
              <a:off x="8854959" y="1691640"/>
              <a:ext cx="274320" cy="601457"/>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dirty="0">
                <a:ln>
                  <a:solidFill>
                    <a:schemeClr val="bg1">
                      <a:alpha val="0"/>
                    </a:schemeClr>
                  </a:solidFill>
                </a:ln>
              </a:endParaRPr>
            </a:p>
          </p:txBody>
        </p:sp>
      </p:grpSp>
    </p:spTree>
    <p:extLst>
      <p:ext uri="{BB962C8B-B14F-4D97-AF65-F5344CB8AC3E}">
        <p14:creationId xmlns:p14="http://schemas.microsoft.com/office/powerpoint/2010/main" val="1700671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fade">
                                      <p:cBhvr>
                                        <p:cTn id="30" dur="500"/>
                                        <p:tgtEl>
                                          <p:spTgt spid="5">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animEffect transition="in" filter="fade">
                                      <p:cBhvr>
                                        <p:cTn id="33" dur="500"/>
                                        <p:tgtEl>
                                          <p:spTgt spid="5">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5">
                                            <p:txEl>
                                              <p:pRg st="8" end="8"/>
                                            </p:txEl>
                                          </p:spTgt>
                                        </p:tgtEl>
                                        <p:attrNameLst>
                                          <p:attrName>style.visibility</p:attrName>
                                        </p:attrNameLst>
                                      </p:cBhvr>
                                      <p:to>
                                        <p:strVal val="visible"/>
                                      </p:to>
                                    </p:set>
                                    <p:animEffect transition="in" filter="fade">
                                      <p:cBhvr>
                                        <p:cTn id="36"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812971" y="1444625"/>
            <a:ext cx="5855154" cy="2763481"/>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graphicFrame>
        <p:nvGraphicFramePr>
          <p:cNvPr id="7" name="Object 6" hidden="1"/>
          <p:cNvGraphicFramePr>
            <a:graphicFrameLocks noChangeAspect="1"/>
          </p:cNvGraphicFramePr>
          <p:nvPr>
            <p:custDataLst>
              <p:tags r:id="rId2"/>
            </p:custDataLst>
            <p:extLst>
              <p:ext uri="{D42A27DB-BD31-4B8C-83A1-F6EECF244321}">
                <p14:modId xmlns:p14="http://schemas.microsoft.com/office/powerpoint/2010/main" val="408739695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2825"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6" name="TextBox 5"/>
          <p:cNvSpPr txBox="1"/>
          <p:nvPr>
            <p:custDataLst>
              <p:tags r:id="rId3"/>
            </p:custDataLst>
          </p:nvPr>
        </p:nvSpPr>
        <p:spPr>
          <a:xfrm>
            <a:off x="516572" y="1444625"/>
            <a:ext cx="5427028" cy="3724096"/>
          </a:xfrm>
          <a:prstGeom prst="rect">
            <a:avLst/>
          </a:prstGeom>
          <a:noFill/>
        </p:spPr>
        <p:txBody>
          <a:bodyPr wrap="square" lIns="0" tIns="0" rIns="0" bIns="0" rtlCol="0">
            <a:spAutoFit/>
          </a:bodyPr>
          <a:lstStyle/>
          <a:p>
            <a:pPr>
              <a:spcBef>
                <a:spcPts val="1200"/>
              </a:spcBef>
            </a:pPr>
            <a:r>
              <a:rPr lang="en-US" sz="2400" dirty="0">
                <a:ln>
                  <a:solidFill>
                    <a:schemeClr val="bg1">
                      <a:alpha val="0"/>
                    </a:schemeClr>
                  </a:solidFill>
                </a:ln>
                <a:solidFill>
                  <a:schemeClr val="accent4">
                    <a:alpha val="99000"/>
                  </a:schemeClr>
                </a:solidFill>
                <a:latin typeface="Segoe UI Light" pitchFamily="34" charset="0"/>
              </a:rPr>
              <a:t>Command line tool; called by VS.NET tools</a:t>
            </a:r>
          </a:p>
          <a:p>
            <a:pPr>
              <a:spcBef>
                <a:spcPts val="1200"/>
              </a:spcBef>
            </a:pPr>
            <a:r>
              <a:rPr lang="en-US" sz="2400" dirty="0">
                <a:ln>
                  <a:solidFill>
                    <a:schemeClr val="bg1">
                      <a:alpha val="0"/>
                    </a:schemeClr>
                  </a:solidFill>
                </a:ln>
                <a:solidFill>
                  <a:schemeClr val="accent4">
                    <a:alpha val="99000"/>
                  </a:schemeClr>
                </a:solidFill>
                <a:latin typeface="Segoe UI Light" pitchFamily="34" charset="0"/>
              </a:rPr>
              <a:t>Deploys Service to Development Fabric </a:t>
            </a:r>
          </a:p>
          <a:p>
            <a:pPr>
              <a:spcBef>
                <a:spcPts val="1200"/>
              </a:spcBef>
            </a:pPr>
            <a:r>
              <a:rPr lang="en-US" sz="2400" dirty="0">
                <a:ln>
                  <a:solidFill>
                    <a:schemeClr val="bg1">
                      <a:alpha val="0"/>
                    </a:schemeClr>
                  </a:solidFill>
                </a:ln>
                <a:solidFill>
                  <a:schemeClr val="accent4">
                    <a:alpha val="99000"/>
                  </a:schemeClr>
                </a:solidFill>
                <a:latin typeface="Segoe UI Light" pitchFamily="34" charset="0"/>
              </a:rPr>
              <a:t>Manages Running Service</a:t>
            </a:r>
          </a:p>
          <a:p>
            <a:pPr>
              <a:spcBef>
                <a:spcPts val="1200"/>
              </a:spcBef>
            </a:pPr>
            <a:r>
              <a:rPr lang="en-US" sz="2400" dirty="0">
                <a:ln>
                  <a:solidFill>
                    <a:schemeClr val="bg1">
                      <a:alpha val="0"/>
                    </a:schemeClr>
                  </a:solidFill>
                </a:ln>
                <a:solidFill>
                  <a:schemeClr val="accent4">
                    <a:alpha val="99000"/>
                  </a:schemeClr>
                </a:solidFill>
                <a:latin typeface="Segoe UI Light" pitchFamily="34" charset="0"/>
              </a:rPr>
              <a:t>Dump the logs of deployed instances</a:t>
            </a:r>
          </a:p>
          <a:p>
            <a:pPr>
              <a:spcBef>
                <a:spcPts val="1200"/>
              </a:spcBef>
            </a:pPr>
            <a:r>
              <a:rPr lang="en-US" sz="2400" dirty="0">
                <a:ln>
                  <a:solidFill>
                    <a:schemeClr val="bg1">
                      <a:alpha val="0"/>
                    </a:schemeClr>
                  </a:solidFill>
                </a:ln>
                <a:solidFill>
                  <a:schemeClr val="accent4">
                    <a:alpha val="99000"/>
                  </a:schemeClr>
                </a:solidFill>
                <a:latin typeface="Segoe UI Light" pitchFamily="34" charset="0"/>
              </a:rPr>
              <a:t>Control the state of the Development fabric</a:t>
            </a:r>
          </a:p>
          <a:p>
            <a:pPr>
              <a:spcBef>
                <a:spcPts val="1200"/>
              </a:spcBef>
            </a:pPr>
            <a:r>
              <a:rPr lang="en-US" sz="2400" dirty="0">
                <a:ln>
                  <a:solidFill>
                    <a:schemeClr val="bg1">
                      <a:alpha val="0"/>
                    </a:schemeClr>
                  </a:solidFill>
                </a:ln>
                <a:solidFill>
                  <a:schemeClr val="accent4">
                    <a:alpha val="99000"/>
                  </a:schemeClr>
                </a:solidFill>
                <a:latin typeface="Segoe UI Light" pitchFamily="34" charset="0"/>
              </a:rPr>
              <a:t>Control Development Storage Service</a:t>
            </a:r>
          </a:p>
        </p:txBody>
      </p:sp>
      <p:sp>
        <p:nvSpPr>
          <p:cNvPr id="4" name="Title 3"/>
          <p:cNvSpPr>
            <a:spLocks noGrp="1"/>
          </p:cNvSpPr>
          <p:nvPr>
            <p:ph type="title"/>
            <p:custDataLst>
              <p:tags r:id="rId4"/>
            </p:custDataLst>
          </p:nvPr>
        </p:nvSpPr>
        <p:spPr/>
        <p:txBody>
          <a:bodyPr/>
          <a:lstStyle/>
          <a:p>
            <a:r>
              <a:rPr lang="en-US" dirty="0" smtClean="0"/>
              <a:t>CSRun.exe</a:t>
            </a:r>
            <a:endParaRPr lang="en-US" dirty="0"/>
          </a:p>
        </p:txBody>
      </p:sp>
      <p:sp>
        <p:nvSpPr>
          <p:cNvPr id="5" name="Content Placeholder 4"/>
          <p:cNvSpPr>
            <a:spLocks noGrp="1"/>
          </p:cNvSpPr>
          <p:nvPr>
            <p:ph type="body" sz="quarter" idx="10"/>
            <p:custDataLst>
              <p:tags r:id="rId5"/>
            </p:custDataLst>
          </p:nvPr>
        </p:nvSpPr>
        <p:spPr>
          <a:xfrm>
            <a:off x="5962266" y="1903413"/>
            <a:ext cx="4007692" cy="1625060"/>
          </a:xfrm>
        </p:spPr>
        <p:txBody>
          <a:bodyPr/>
          <a:lstStyle/>
          <a:p>
            <a:r>
              <a:rPr lang="en-US" sz="1400" dirty="0" smtClean="0">
                <a:latin typeface="+mj-lt"/>
              </a:rPr>
              <a:t>csrun myservice.csx myservice.cscfg /launchbrowser</a:t>
            </a:r>
          </a:p>
          <a:p>
            <a:endParaRPr lang="en-US" sz="1400" dirty="0" smtClean="0">
              <a:latin typeface="+mj-lt"/>
            </a:endParaRPr>
          </a:p>
          <a:p>
            <a:r>
              <a:rPr lang="en-US" sz="1400" dirty="0" smtClean="0">
                <a:latin typeface="+mj-lt"/>
              </a:rPr>
              <a:t>csrun /devfabric: shutdown</a:t>
            </a:r>
            <a:br>
              <a:rPr lang="en-US" sz="1400" dirty="0" smtClean="0">
                <a:latin typeface="+mj-lt"/>
              </a:rPr>
            </a:br>
            <a:r>
              <a:rPr lang="en-US" sz="1400" dirty="0" smtClean="0">
                <a:latin typeface="+mj-lt"/>
              </a:rPr>
              <a:t>csrun /devfabric: clean</a:t>
            </a:r>
          </a:p>
          <a:p>
            <a:endParaRPr lang="en-US" sz="1400" dirty="0" smtClean="0">
              <a:latin typeface="+mj-lt"/>
            </a:endParaRPr>
          </a:p>
          <a:p>
            <a:r>
              <a:rPr lang="en-US" sz="1400" dirty="0" smtClean="0">
                <a:latin typeface="+mj-lt"/>
              </a:rPr>
              <a:t>csrun /devstore: start</a:t>
            </a:r>
            <a:endParaRPr lang="en-US" sz="1400" dirty="0">
              <a:latin typeface="+mj-lt"/>
            </a:endParaRPr>
          </a:p>
        </p:txBody>
      </p:sp>
      <p:grpSp>
        <p:nvGrpSpPr>
          <p:cNvPr id="11" name="Group 10"/>
          <p:cNvGrpSpPr/>
          <p:nvPr>
            <p:custDataLst>
              <p:tags r:id="rId6"/>
            </p:custDataLst>
          </p:nvPr>
        </p:nvGrpSpPr>
        <p:grpSpPr>
          <a:xfrm>
            <a:off x="9464629" y="2455456"/>
            <a:ext cx="2106852" cy="731520"/>
            <a:chOff x="8472404" y="1691640"/>
            <a:chExt cx="2106852" cy="284480"/>
          </a:xfrm>
        </p:grpSpPr>
        <p:sp>
          <p:nvSpPr>
            <p:cNvPr id="12" name="Rectangle 11"/>
            <p:cNvSpPr/>
            <p:nvPr/>
          </p:nvSpPr>
          <p:spPr bwMode="auto">
            <a:xfrm>
              <a:off x="8730273" y="1691640"/>
              <a:ext cx="1848983" cy="284480"/>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lnSpc>
                  <a:spcPts val="1800"/>
                </a:lnSpc>
              </a:pPr>
              <a:r>
                <a:rPr lang="en-US" sz="1600" dirty="0">
                  <a:ln>
                    <a:solidFill>
                      <a:schemeClr val="bg1">
                        <a:alpha val="0"/>
                      </a:schemeClr>
                    </a:solidFill>
                  </a:ln>
                  <a:solidFill>
                    <a:schemeClr val="bg1"/>
                  </a:solidFill>
                </a:rPr>
                <a:t>Stop &amp; Clear persistent state</a:t>
              </a:r>
              <a:br>
                <a:rPr lang="en-US" sz="1600" dirty="0">
                  <a:ln>
                    <a:solidFill>
                      <a:schemeClr val="bg1">
                        <a:alpha val="0"/>
                      </a:schemeClr>
                    </a:solidFill>
                  </a:ln>
                  <a:solidFill>
                    <a:schemeClr val="bg1"/>
                  </a:solidFill>
                </a:rPr>
              </a:br>
              <a:r>
                <a:rPr lang="en-US" sz="1600" dirty="0">
                  <a:ln>
                    <a:solidFill>
                      <a:schemeClr val="bg1">
                        <a:alpha val="0"/>
                      </a:schemeClr>
                    </a:solidFill>
                  </a:ln>
                  <a:solidFill>
                    <a:schemeClr val="bg1"/>
                  </a:solidFill>
                </a:rPr>
                <a:t>e.g. LocalStorage</a:t>
              </a:r>
            </a:p>
          </p:txBody>
        </p:sp>
        <p:sp>
          <p:nvSpPr>
            <p:cNvPr id="13" name="Right Brace 12"/>
            <p:cNvSpPr/>
            <p:nvPr/>
          </p:nvSpPr>
          <p:spPr>
            <a:xfrm>
              <a:off x="8472404" y="1691640"/>
              <a:ext cx="274320" cy="284480"/>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dirty="0">
                <a:ln>
                  <a:solidFill>
                    <a:schemeClr val="bg1">
                      <a:alpha val="0"/>
                    </a:schemeClr>
                  </a:solidFill>
                </a:ln>
              </a:endParaRPr>
            </a:p>
          </p:txBody>
        </p:sp>
      </p:grpSp>
      <p:grpSp>
        <p:nvGrpSpPr>
          <p:cNvPr id="8" name="Group 7"/>
          <p:cNvGrpSpPr/>
          <p:nvPr>
            <p:custDataLst>
              <p:tags r:id="rId7"/>
            </p:custDataLst>
          </p:nvPr>
        </p:nvGrpSpPr>
        <p:grpSpPr>
          <a:xfrm>
            <a:off x="9455299" y="1691640"/>
            <a:ext cx="2116183" cy="640080"/>
            <a:chOff x="8463074" y="1691640"/>
            <a:chExt cx="2116183" cy="448056"/>
          </a:xfrm>
        </p:grpSpPr>
        <p:sp>
          <p:nvSpPr>
            <p:cNvPr id="9" name="Rectangle 8"/>
            <p:cNvSpPr/>
            <p:nvPr/>
          </p:nvSpPr>
          <p:spPr bwMode="auto">
            <a:xfrm>
              <a:off x="8730273" y="1691640"/>
              <a:ext cx="1848984" cy="448056"/>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400" dirty="0">
                  <a:ln>
                    <a:solidFill>
                      <a:schemeClr val="bg1">
                        <a:alpha val="0"/>
                      </a:schemeClr>
                    </a:solidFill>
                  </a:ln>
                  <a:solidFill>
                    <a:schemeClr val="bg1"/>
                  </a:solidFill>
                </a:rPr>
                <a:t>Run + Open Browser</a:t>
              </a:r>
            </a:p>
          </p:txBody>
        </p:sp>
        <p:sp>
          <p:nvSpPr>
            <p:cNvPr id="10" name="Right Brace 9"/>
            <p:cNvSpPr/>
            <p:nvPr/>
          </p:nvSpPr>
          <p:spPr>
            <a:xfrm>
              <a:off x="8463074" y="1691640"/>
              <a:ext cx="274320" cy="448056"/>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dirty="0">
                <a:ln>
                  <a:solidFill>
                    <a:schemeClr val="bg1">
                      <a:alpha val="0"/>
                    </a:schemeClr>
                  </a:solidFill>
                </a:ln>
              </a:endParaRPr>
            </a:p>
          </p:txBody>
        </p:sp>
      </p:grpSp>
      <p:grpSp>
        <p:nvGrpSpPr>
          <p:cNvPr id="14" name="Group 13"/>
          <p:cNvGrpSpPr/>
          <p:nvPr>
            <p:custDataLst>
              <p:tags r:id="rId8"/>
            </p:custDataLst>
          </p:nvPr>
        </p:nvGrpSpPr>
        <p:grpSpPr>
          <a:xfrm>
            <a:off x="9473960" y="3311436"/>
            <a:ext cx="2097521" cy="457200"/>
            <a:chOff x="8481735" y="1691640"/>
            <a:chExt cx="2097521" cy="177800"/>
          </a:xfrm>
        </p:grpSpPr>
        <p:sp>
          <p:nvSpPr>
            <p:cNvPr id="15" name="Rectangle 14"/>
            <p:cNvSpPr/>
            <p:nvPr/>
          </p:nvSpPr>
          <p:spPr bwMode="auto">
            <a:xfrm>
              <a:off x="8730273" y="1691640"/>
              <a:ext cx="1848983" cy="177800"/>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600" dirty="0">
                  <a:ln>
                    <a:solidFill>
                      <a:schemeClr val="bg1">
                        <a:alpha val="0"/>
                      </a:schemeClr>
                    </a:solidFill>
                  </a:ln>
                  <a:solidFill>
                    <a:schemeClr val="bg1"/>
                  </a:solidFill>
                </a:rPr>
                <a:t>Start Dev Storage</a:t>
              </a:r>
            </a:p>
          </p:txBody>
        </p:sp>
        <p:sp>
          <p:nvSpPr>
            <p:cNvPr id="16" name="Right Brace 15"/>
            <p:cNvSpPr/>
            <p:nvPr/>
          </p:nvSpPr>
          <p:spPr>
            <a:xfrm>
              <a:off x="8481735" y="1691640"/>
              <a:ext cx="274320" cy="177800"/>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dirty="0">
                <a:ln>
                  <a:solidFill>
                    <a:schemeClr val="bg1">
                      <a:alpha val="0"/>
                    </a:schemeClr>
                  </a:solidFill>
                </a:ln>
              </a:endParaRPr>
            </a:p>
          </p:txBody>
        </p:sp>
      </p:grpSp>
    </p:spTree>
    <p:extLst>
      <p:ext uri="{BB962C8B-B14F-4D97-AF65-F5344CB8AC3E}">
        <p14:creationId xmlns:p14="http://schemas.microsoft.com/office/powerpoint/2010/main" val="2057275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X.509 Certificates</a:t>
            </a:r>
            <a:endParaRPr lang="en-NZ" dirty="0"/>
          </a:p>
        </p:txBody>
      </p:sp>
      <p:sp>
        <p:nvSpPr>
          <p:cNvPr id="3" name="Text Placeholder 2"/>
          <p:cNvSpPr>
            <a:spLocks noGrp="1"/>
          </p:cNvSpPr>
          <p:nvPr>
            <p:ph type="body" sz="quarter" idx="10"/>
          </p:nvPr>
        </p:nvSpPr>
        <p:spPr>
          <a:xfrm>
            <a:off x="519112" y="1447799"/>
            <a:ext cx="11149013" cy="1726627"/>
          </a:xfrm>
        </p:spPr>
        <p:txBody>
          <a:bodyPr/>
          <a:lstStyle/>
          <a:p>
            <a:r>
              <a:rPr lang="en-NZ" sz="3600" dirty="0" smtClean="0">
                <a:solidFill>
                  <a:schemeClr val="accent4">
                    <a:alpha val="99000"/>
                  </a:schemeClr>
                </a:solidFill>
              </a:rPr>
              <a:t>Management Service uses certificates for authentication</a:t>
            </a:r>
          </a:p>
          <a:p>
            <a:r>
              <a:rPr lang="en-NZ" sz="3600" dirty="0" smtClean="0">
                <a:solidFill>
                  <a:schemeClr val="accent4">
                    <a:alpha val="99000"/>
                  </a:schemeClr>
                </a:solidFill>
              </a:rPr>
              <a:t>Self-signed</a:t>
            </a:r>
          </a:p>
          <a:p>
            <a:r>
              <a:rPr lang="en-NZ" sz="3600" dirty="0" smtClean="0">
                <a:solidFill>
                  <a:schemeClr val="accent4">
                    <a:alpha val="99000"/>
                  </a:schemeClr>
                </a:solidFill>
              </a:rPr>
              <a:t>Any valid X.509 v3 with key length &gt;= 2048 bits</a:t>
            </a:r>
            <a:endParaRPr lang="en-NZ" sz="3600" dirty="0">
              <a:solidFill>
                <a:schemeClr val="accent4">
                  <a:alpha val="99000"/>
                </a:schemeClr>
              </a:solidFill>
            </a:endParaRPr>
          </a:p>
        </p:txBody>
      </p:sp>
      <p:sp>
        <p:nvSpPr>
          <p:cNvPr id="4" name="Rectangle 3"/>
          <p:cNvSpPr/>
          <p:nvPr/>
        </p:nvSpPr>
        <p:spPr bwMode="auto">
          <a:xfrm>
            <a:off x="517525" y="3507028"/>
            <a:ext cx="11150600" cy="141953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80160" tIns="45720" rIns="91404" bIns="91440" numCol="1" spcCol="0" rtlCol="0" anchor="ctr" anchorCtr="0" compatLnSpc="1">
            <a:prstTxWarp prst="textNoShape">
              <a:avLst/>
            </a:prstTxWarp>
          </a:bodyPr>
          <a:lstStyle/>
          <a:p>
            <a:pPr defTabSz="913788" fontAlgn="base">
              <a:spcBef>
                <a:spcPts val="1200"/>
              </a:spcBef>
              <a:spcAft>
                <a:spcPct val="0"/>
              </a:spcAft>
            </a:pPr>
            <a:r>
              <a:rPr lang="en-NZ" sz="2000" dirty="0" smtClean="0">
                <a:ln>
                  <a:solidFill>
                    <a:schemeClr val="bg1">
                      <a:alpha val="0"/>
                    </a:schemeClr>
                  </a:solidFill>
                </a:ln>
                <a:solidFill>
                  <a:srgbClr val="595959">
                    <a:alpha val="99000"/>
                  </a:srgbClr>
                </a:solidFill>
              </a:rPr>
              <a:t>makecert </a:t>
            </a:r>
            <a:r>
              <a:rPr lang="en-NZ" sz="2000" dirty="0">
                <a:ln>
                  <a:solidFill>
                    <a:schemeClr val="bg1">
                      <a:alpha val="0"/>
                    </a:schemeClr>
                  </a:solidFill>
                </a:ln>
                <a:solidFill>
                  <a:srgbClr val="595959">
                    <a:alpha val="99000"/>
                  </a:srgbClr>
                </a:solidFill>
              </a:rPr>
              <a:t>-r -pe -a sha1 -n CN=AzureMgmt -ss My -sky exchange "AzureMgmt.cer" </a:t>
            </a:r>
          </a:p>
          <a:p>
            <a:pPr defTabSz="913788" fontAlgn="base">
              <a:spcBef>
                <a:spcPts val="1200"/>
              </a:spcBef>
              <a:spcAft>
                <a:spcPct val="0"/>
              </a:spcAft>
            </a:pPr>
            <a:r>
              <a:rPr lang="en-NZ" dirty="0" smtClean="0">
                <a:ln>
                  <a:solidFill>
                    <a:schemeClr val="bg1">
                      <a:alpha val="0"/>
                    </a:schemeClr>
                  </a:solidFill>
                </a:ln>
                <a:solidFill>
                  <a:srgbClr val="595959">
                    <a:alpha val="99000"/>
                  </a:srgbClr>
                </a:solidFill>
              </a:rPr>
              <a:t>Creates </a:t>
            </a:r>
            <a:r>
              <a:rPr lang="en-NZ" dirty="0">
                <a:ln>
                  <a:solidFill>
                    <a:schemeClr val="bg1">
                      <a:alpha val="0"/>
                    </a:schemeClr>
                  </a:solidFill>
                </a:ln>
                <a:solidFill>
                  <a:srgbClr val="595959">
                    <a:alpha val="99000"/>
                  </a:srgbClr>
                </a:solidFill>
              </a:rPr>
              <a:t>a new self-signed certificate, writes it to the "AzureMgmt.cer" file in the current directory and saves it to the CurrentUser\My certificate store</a:t>
            </a:r>
            <a:r>
              <a:rPr lang="en-NZ" dirty="0" smtClean="0">
                <a:ln>
                  <a:solidFill>
                    <a:schemeClr val="bg1">
                      <a:alpha val="0"/>
                    </a:schemeClr>
                  </a:solidFill>
                </a:ln>
                <a:solidFill>
                  <a:srgbClr val="595959">
                    <a:alpha val="99000"/>
                  </a:srgbClr>
                </a:solidFill>
              </a:rPr>
              <a:t>.</a:t>
            </a:r>
            <a:endParaRPr lang="en-NZ" dirty="0">
              <a:ln>
                <a:solidFill>
                  <a:schemeClr val="bg1">
                    <a:alpha val="0"/>
                  </a:schemeClr>
                </a:solidFill>
              </a:ln>
              <a:solidFill>
                <a:srgbClr val="595959">
                  <a:alpha val="99000"/>
                </a:srgbClr>
              </a:solidFill>
            </a:endParaRPr>
          </a:p>
        </p:txBody>
      </p:sp>
      <p:sp>
        <p:nvSpPr>
          <p:cNvPr id="7" name="Freeform 7"/>
          <p:cNvSpPr>
            <a:spLocks noEditPoints="1"/>
          </p:cNvSpPr>
          <p:nvPr/>
        </p:nvSpPr>
        <p:spPr bwMode="auto">
          <a:xfrm>
            <a:off x="718506" y="3803000"/>
            <a:ext cx="885272" cy="723280"/>
          </a:xfrm>
          <a:custGeom>
            <a:avLst/>
            <a:gdLst>
              <a:gd name="T0" fmla="*/ 1349 w 1388"/>
              <a:gd name="T1" fmla="*/ 967 h 1134"/>
              <a:gd name="T2" fmla="*/ 781 w 1388"/>
              <a:gd name="T3" fmla="*/ 49 h 1134"/>
              <a:gd name="T4" fmla="*/ 692 w 1388"/>
              <a:gd name="T5" fmla="*/ 0 h 1134"/>
              <a:gd name="T6" fmla="*/ 600 w 1388"/>
              <a:gd name="T7" fmla="*/ 48 h 1134"/>
              <a:gd name="T8" fmla="*/ 32 w 1388"/>
              <a:gd name="T9" fmla="*/ 962 h 1134"/>
              <a:gd name="T10" fmla="*/ 29 w 1388"/>
              <a:gd name="T11" fmla="*/ 1074 h 1134"/>
              <a:gd name="T12" fmla="*/ 115 w 1388"/>
              <a:gd name="T13" fmla="*/ 1128 h 1134"/>
              <a:gd name="T14" fmla="*/ 1263 w 1388"/>
              <a:gd name="T15" fmla="*/ 1128 h 1134"/>
              <a:gd name="T16" fmla="*/ 1348 w 1388"/>
              <a:gd name="T17" fmla="*/ 1081 h 1134"/>
              <a:gd name="T18" fmla="*/ 1349 w 1388"/>
              <a:gd name="T19" fmla="*/ 967 h 1134"/>
              <a:gd name="T20" fmla="*/ 769 w 1388"/>
              <a:gd name="T21" fmla="*/ 996 h 1134"/>
              <a:gd name="T22" fmla="*/ 614 w 1388"/>
              <a:gd name="T23" fmla="*/ 996 h 1134"/>
              <a:gd name="T24" fmla="*/ 614 w 1388"/>
              <a:gd name="T25" fmla="*/ 849 h 1134"/>
              <a:gd name="T26" fmla="*/ 769 w 1388"/>
              <a:gd name="T27" fmla="*/ 849 h 1134"/>
              <a:gd name="T28" fmla="*/ 769 w 1388"/>
              <a:gd name="T29" fmla="*/ 996 h 1134"/>
              <a:gd name="T30" fmla="*/ 769 w 1388"/>
              <a:gd name="T31" fmla="*/ 492 h 1134"/>
              <a:gd name="T32" fmla="*/ 730 w 1388"/>
              <a:gd name="T33" fmla="*/ 751 h 1134"/>
              <a:gd name="T34" fmla="*/ 655 w 1388"/>
              <a:gd name="T35" fmla="*/ 751 h 1134"/>
              <a:gd name="T36" fmla="*/ 614 w 1388"/>
              <a:gd name="T37" fmla="*/ 492 h 1134"/>
              <a:gd name="T38" fmla="*/ 614 w 1388"/>
              <a:gd name="T39" fmla="*/ 332 h 1134"/>
              <a:gd name="T40" fmla="*/ 769 w 1388"/>
              <a:gd name="T41" fmla="*/ 332 h 1134"/>
              <a:gd name="T42" fmla="*/ 769 w 1388"/>
              <a:gd name="T43" fmla="*/ 4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8" h="1134">
                <a:moveTo>
                  <a:pt x="1349" y="967"/>
                </a:moveTo>
                <a:cubicBezTo>
                  <a:pt x="781" y="49"/>
                  <a:pt x="781" y="49"/>
                  <a:pt x="781" y="49"/>
                </a:cubicBezTo>
                <a:cubicBezTo>
                  <a:pt x="781" y="49"/>
                  <a:pt x="758" y="0"/>
                  <a:pt x="692" y="0"/>
                </a:cubicBezTo>
                <a:cubicBezTo>
                  <a:pt x="626" y="0"/>
                  <a:pt x="600" y="48"/>
                  <a:pt x="600" y="48"/>
                </a:cubicBezTo>
                <a:cubicBezTo>
                  <a:pt x="32" y="962"/>
                  <a:pt x="32" y="962"/>
                  <a:pt x="32" y="962"/>
                </a:cubicBezTo>
                <a:cubicBezTo>
                  <a:pt x="32" y="962"/>
                  <a:pt x="0" y="1021"/>
                  <a:pt x="29" y="1074"/>
                </a:cubicBezTo>
                <a:cubicBezTo>
                  <a:pt x="58" y="1127"/>
                  <a:pt x="115" y="1128"/>
                  <a:pt x="115" y="1128"/>
                </a:cubicBezTo>
                <a:cubicBezTo>
                  <a:pt x="1263" y="1128"/>
                  <a:pt x="1263" y="1128"/>
                  <a:pt x="1263" y="1128"/>
                </a:cubicBezTo>
                <a:cubicBezTo>
                  <a:pt x="1263" y="1128"/>
                  <a:pt x="1308" y="1134"/>
                  <a:pt x="1348" y="1081"/>
                </a:cubicBezTo>
                <a:cubicBezTo>
                  <a:pt x="1388" y="1028"/>
                  <a:pt x="1349" y="967"/>
                  <a:pt x="1349" y="967"/>
                </a:cubicBezTo>
                <a:close/>
                <a:moveTo>
                  <a:pt x="769" y="996"/>
                </a:moveTo>
                <a:cubicBezTo>
                  <a:pt x="614" y="996"/>
                  <a:pt x="614" y="996"/>
                  <a:pt x="614" y="996"/>
                </a:cubicBezTo>
                <a:cubicBezTo>
                  <a:pt x="614" y="849"/>
                  <a:pt x="614" y="849"/>
                  <a:pt x="614" y="849"/>
                </a:cubicBezTo>
                <a:cubicBezTo>
                  <a:pt x="769" y="849"/>
                  <a:pt x="769" y="849"/>
                  <a:pt x="769" y="849"/>
                </a:cubicBezTo>
                <a:lnTo>
                  <a:pt x="769" y="996"/>
                </a:lnTo>
                <a:close/>
                <a:moveTo>
                  <a:pt x="769" y="492"/>
                </a:moveTo>
                <a:cubicBezTo>
                  <a:pt x="730" y="751"/>
                  <a:pt x="730" y="751"/>
                  <a:pt x="730" y="751"/>
                </a:cubicBezTo>
                <a:cubicBezTo>
                  <a:pt x="655" y="751"/>
                  <a:pt x="655" y="751"/>
                  <a:pt x="655" y="751"/>
                </a:cubicBezTo>
                <a:cubicBezTo>
                  <a:pt x="614" y="492"/>
                  <a:pt x="614" y="492"/>
                  <a:pt x="614" y="492"/>
                </a:cubicBezTo>
                <a:cubicBezTo>
                  <a:pt x="614" y="332"/>
                  <a:pt x="614" y="332"/>
                  <a:pt x="614" y="332"/>
                </a:cubicBezTo>
                <a:cubicBezTo>
                  <a:pt x="769" y="332"/>
                  <a:pt x="769" y="332"/>
                  <a:pt x="769" y="332"/>
                </a:cubicBezTo>
                <a:lnTo>
                  <a:pt x="769" y="49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3045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Preparing to use Management API</a:t>
            </a:r>
            <a:endParaRPr lang="en-NZ" dirty="0"/>
          </a:p>
        </p:txBody>
      </p:sp>
      <p:sp>
        <p:nvSpPr>
          <p:cNvPr id="3" name="Text Placeholder 2"/>
          <p:cNvSpPr>
            <a:spLocks noGrp="1"/>
          </p:cNvSpPr>
          <p:nvPr>
            <p:ph type="body" sz="quarter" idx="10"/>
          </p:nvPr>
        </p:nvSpPr>
        <p:spPr>
          <a:xfrm>
            <a:off x="519112" y="1447799"/>
            <a:ext cx="11149013" cy="2668423"/>
          </a:xfrm>
        </p:spPr>
        <p:txBody>
          <a:bodyPr/>
          <a:lstStyle/>
          <a:p>
            <a:r>
              <a:rPr lang="en-NZ" sz="2800" dirty="0" smtClean="0">
                <a:solidFill>
                  <a:schemeClr val="accent4">
                    <a:alpha val="99000"/>
                  </a:schemeClr>
                </a:solidFill>
              </a:rPr>
              <a:t>Make / Acquire Certificate</a:t>
            </a:r>
          </a:p>
          <a:p>
            <a:pPr lvl="1"/>
            <a:r>
              <a:rPr lang="en-NZ" dirty="0" smtClean="0"/>
              <a:t>Pay attention to ValidFrom,</a:t>
            </a:r>
            <a:br>
              <a:rPr lang="en-NZ" dirty="0" smtClean="0"/>
            </a:br>
            <a:r>
              <a:rPr lang="en-NZ" dirty="0" smtClean="0"/>
              <a:t>Local date could differ from Server</a:t>
            </a:r>
          </a:p>
          <a:p>
            <a:pPr lvl="1"/>
            <a:endParaRPr lang="en-NZ" dirty="0" smtClean="0"/>
          </a:p>
          <a:p>
            <a:r>
              <a:rPr lang="en-NZ" sz="2800" dirty="0" smtClean="0">
                <a:solidFill>
                  <a:schemeClr val="accent4">
                    <a:alpha val="99000"/>
                  </a:schemeClr>
                </a:solidFill>
              </a:rPr>
              <a:t>Prepare the Windows Azure Account</a:t>
            </a:r>
          </a:p>
          <a:p>
            <a:pPr lvl="1"/>
            <a:r>
              <a:rPr lang="en-NZ" dirty="0" smtClean="0"/>
              <a:t>Upload certificate to Windows Azure account</a:t>
            </a:r>
          </a:p>
          <a:p>
            <a:pPr lvl="1"/>
            <a:r>
              <a:rPr lang="en-NZ" dirty="0" smtClean="0"/>
              <a:t>Associate up to 5 certificates per account</a:t>
            </a:r>
          </a:p>
          <a:p>
            <a:pPr lvl="1"/>
            <a:endParaRPr lang="en-NZ" dirty="0" smtClean="0"/>
          </a:p>
        </p:txBody>
      </p:sp>
      <p:sp>
        <p:nvSpPr>
          <p:cNvPr id="6" name="Freeform 164"/>
          <p:cNvSpPr>
            <a:spLocks noEditPoints="1"/>
          </p:cNvSpPr>
          <p:nvPr/>
        </p:nvSpPr>
        <p:spPr bwMode="black">
          <a:xfrm>
            <a:off x="7996227" y="3120903"/>
            <a:ext cx="1935032" cy="2682738"/>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accent4"/>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97321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1"/>
          </p:nvPr>
        </p:nvSpPr>
        <p:spPr>
          <a:xfrm>
            <a:off x="3473804" y="2742861"/>
            <a:ext cx="6945312" cy="2591479"/>
          </a:xfrm>
        </p:spPr>
        <p:txBody>
          <a:bodyPr/>
          <a:lstStyle/>
          <a:p>
            <a:r>
              <a:rPr lang="en-US" dirty="0" smtClean="0"/>
              <a:t>Deployment</a:t>
            </a:r>
          </a:p>
          <a:p>
            <a:r>
              <a:rPr lang="en-US" dirty="0"/>
              <a:t>Minimizing </a:t>
            </a:r>
            <a:r>
              <a:rPr lang="en-US" dirty="0" smtClean="0"/>
              <a:t>Downtime</a:t>
            </a:r>
          </a:p>
          <a:p>
            <a:r>
              <a:rPr lang="en-US" dirty="0"/>
              <a:t>Debugging</a:t>
            </a:r>
          </a:p>
        </p:txBody>
      </p:sp>
    </p:spTree>
    <p:extLst>
      <p:ext uri="{BB962C8B-B14F-4D97-AF65-F5344CB8AC3E}">
        <p14:creationId xmlns:p14="http://schemas.microsoft.com/office/powerpoint/2010/main" val="421009821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Preparing to use Management API</a:t>
            </a:r>
            <a:endParaRPr lang="en-NZ" dirty="0"/>
          </a:p>
        </p:txBody>
      </p:sp>
      <p:sp>
        <p:nvSpPr>
          <p:cNvPr id="3" name="Text Placeholder 2"/>
          <p:cNvSpPr>
            <a:spLocks noGrp="1"/>
          </p:cNvSpPr>
          <p:nvPr>
            <p:ph type="body" sz="quarter" idx="10"/>
          </p:nvPr>
        </p:nvSpPr>
        <p:spPr>
          <a:xfrm>
            <a:off x="519112" y="1447799"/>
            <a:ext cx="11149013" cy="2063642"/>
          </a:xfrm>
        </p:spPr>
        <p:txBody>
          <a:bodyPr/>
          <a:lstStyle/>
          <a:p>
            <a:pPr lvl="0"/>
            <a:r>
              <a:rPr lang="en-NZ" sz="2800" dirty="0">
                <a:solidFill>
                  <a:srgbClr val="8CC600">
                    <a:alpha val="99000"/>
                  </a:srgbClr>
                </a:solidFill>
              </a:rPr>
              <a:t>Retrieve Thumbprint Id</a:t>
            </a:r>
          </a:p>
          <a:p>
            <a:pPr lvl="0"/>
            <a:r>
              <a:rPr lang="en-NZ" sz="2800" dirty="0">
                <a:solidFill>
                  <a:srgbClr val="8CC600">
                    <a:alpha val="99000"/>
                  </a:srgbClr>
                </a:solidFill>
              </a:rPr>
              <a:t>Retrieve Subscription Id</a:t>
            </a:r>
          </a:p>
          <a:p>
            <a:pPr lvl="0"/>
            <a:r>
              <a:rPr lang="en-NZ" sz="2800" dirty="0">
                <a:solidFill>
                  <a:srgbClr val="8CC600">
                    <a:alpha val="99000"/>
                  </a:srgbClr>
                </a:solidFill>
              </a:rPr>
              <a:t>Manipulate Services</a:t>
            </a:r>
          </a:p>
          <a:p>
            <a:pPr lvl="1"/>
            <a:r>
              <a:rPr lang="en-NZ" dirty="0"/>
              <a:t>By explicit service name or;</a:t>
            </a:r>
          </a:p>
          <a:p>
            <a:pPr lvl="1"/>
            <a:r>
              <a:rPr lang="en-NZ" dirty="0"/>
              <a:t>Enumerate services using management API</a:t>
            </a:r>
          </a:p>
        </p:txBody>
      </p:sp>
      <p:sp>
        <p:nvSpPr>
          <p:cNvPr id="6" name="Freeform 164"/>
          <p:cNvSpPr>
            <a:spLocks noEditPoints="1"/>
          </p:cNvSpPr>
          <p:nvPr/>
        </p:nvSpPr>
        <p:spPr bwMode="black">
          <a:xfrm>
            <a:off x="7996227" y="3120903"/>
            <a:ext cx="1935032" cy="2682738"/>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accent4"/>
          </a:solidFill>
          <a:ln>
            <a:noFill/>
          </a:ln>
          <a:extLst/>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856194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70000" y="1303867"/>
            <a:ext cx="9601200" cy="4216400"/>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2" name="Title 1"/>
          <p:cNvSpPr>
            <a:spLocks noGrp="1"/>
          </p:cNvSpPr>
          <p:nvPr>
            <p:ph type="title"/>
          </p:nvPr>
        </p:nvSpPr>
        <p:spPr/>
        <p:txBody>
          <a:bodyPr/>
          <a:lstStyle/>
          <a:p>
            <a:r>
              <a:rPr lang="en-NZ" dirty="0" smtClean="0"/>
              <a:t>Managing Certificates</a:t>
            </a:r>
            <a:endParaRPr lang="en-NZ" dirty="0"/>
          </a:p>
        </p:txBody>
      </p:sp>
      <p:pic>
        <p:nvPicPr>
          <p:cNvPr id="3" name="Picture 2"/>
          <p:cNvPicPr>
            <a:picLocks noChangeAspect="1"/>
          </p:cNvPicPr>
          <p:nvPr/>
        </p:nvPicPr>
        <p:blipFill>
          <a:blip r:embed="rId3"/>
          <a:stretch>
            <a:fillRect/>
          </a:stretch>
        </p:blipFill>
        <p:spPr>
          <a:xfrm>
            <a:off x="1498600" y="1497542"/>
            <a:ext cx="9144000" cy="3829050"/>
          </a:xfrm>
          <a:prstGeom prst="rect">
            <a:avLst/>
          </a:prstGeom>
        </p:spPr>
      </p:pic>
    </p:spTree>
    <p:extLst>
      <p:ext uri="{BB962C8B-B14F-4D97-AF65-F5344CB8AC3E}">
        <p14:creationId xmlns:p14="http://schemas.microsoft.com/office/powerpoint/2010/main" val="142908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517246" y="1267045"/>
            <a:ext cx="6525154" cy="4964422"/>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2" name="Title 1"/>
          <p:cNvSpPr>
            <a:spLocks noGrp="1"/>
          </p:cNvSpPr>
          <p:nvPr>
            <p:ph type="title"/>
          </p:nvPr>
        </p:nvSpPr>
        <p:spPr>
          <a:xfrm>
            <a:off x="519112" y="353103"/>
            <a:ext cx="11149014" cy="803692"/>
          </a:xfrm>
        </p:spPr>
        <p:txBody>
          <a:bodyPr/>
          <a:lstStyle/>
          <a:p>
            <a:r>
              <a:rPr lang="en-NZ" dirty="0" smtClean="0"/>
              <a:t>Subscription Id and Service Name</a:t>
            </a:r>
            <a:endParaRPr lang="en-NZ" dirty="0"/>
          </a:p>
        </p:txBody>
      </p:sp>
      <p:pic>
        <p:nvPicPr>
          <p:cNvPr id="3" name="Picture 2"/>
          <p:cNvPicPr>
            <a:picLocks noChangeAspect="1"/>
          </p:cNvPicPr>
          <p:nvPr/>
        </p:nvPicPr>
        <p:blipFill>
          <a:blip r:embed="rId3"/>
          <a:stretch>
            <a:fillRect/>
          </a:stretch>
        </p:blipFill>
        <p:spPr>
          <a:xfrm>
            <a:off x="2742140" y="1427691"/>
            <a:ext cx="6080125" cy="4645245"/>
          </a:xfrm>
          <a:prstGeom prst="rect">
            <a:avLst/>
          </a:prstGeom>
        </p:spPr>
      </p:pic>
    </p:spTree>
    <p:extLst>
      <p:ext uri="{BB962C8B-B14F-4D97-AF65-F5344CB8AC3E}">
        <p14:creationId xmlns:p14="http://schemas.microsoft.com/office/powerpoint/2010/main" val="73322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19112" y="1444625"/>
            <a:ext cx="8942388" cy="4822825"/>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5" name="Content Placeholder 4"/>
          <p:cNvSpPr>
            <a:spLocks noGrp="1"/>
          </p:cNvSpPr>
          <p:nvPr>
            <p:ph type="body" sz="quarter" idx="10"/>
            <p:custDataLst>
              <p:tags r:id="rId2"/>
            </p:custDataLst>
          </p:nvPr>
        </p:nvSpPr>
        <p:spPr>
          <a:xfrm>
            <a:off x="3122353" y="1593918"/>
            <a:ext cx="7583747" cy="4718215"/>
          </a:xfrm>
        </p:spPr>
        <p:txBody>
          <a:bodyPr/>
          <a:lstStyle/>
          <a:p>
            <a:r>
              <a:rPr lang="en-US" sz="1400" spc="0" dirty="0" smtClean="0">
                <a:latin typeface="+mj-lt"/>
              </a:rPr>
              <a:t>csmanage /update-deployment /hosted-service :&lt;service&gt;</a:t>
            </a:r>
          </a:p>
          <a:p>
            <a:r>
              <a:rPr lang="en-US" sz="1400" spc="0" dirty="0" smtClean="0">
                <a:latin typeface="+mj-lt"/>
              </a:rPr>
              <a:t>	/slot:staging /status:suspended</a:t>
            </a:r>
          </a:p>
          <a:p>
            <a:endParaRPr lang="en-US" sz="1400" spc="0" dirty="0" smtClean="0">
              <a:latin typeface="+mj-lt"/>
            </a:endParaRPr>
          </a:p>
          <a:p>
            <a:r>
              <a:rPr lang="en-US" sz="1400" spc="0" dirty="0" smtClean="0">
                <a:latin typeface="+mj-lt"/>
              </a:rPr>
              <a:t>csmanage /delete-deployment /hosted-service :&lt;service&gt;</a:t>
            </a:r>
          </a:p>
          <a:p>
            <a:r>
              <a:rPr lang="en-US" sz="1400" spc="0" dirty="0" smtClean="0">
                <a:latin typeface="+mj-lt"/>
              </a:rPr>
              <a:t>	/slot:staging</a:t>
            </a:r>
          </a:p>
          <a:p>
            <a:endParaRPr lang="en-US" sz="1400" spc="0" dirty="0" smtClean="0">
              <a:latin typeface="+mj-lt"/>
            </a:endParaRPr>
          </a:p>
          <a:p>
            <a:r>
              <a:rPr lang="en-US" sz="1400" spc="0" dirty="0" smtClean="0">
                <a:latin typeface="+mj-lt"/>
              </a:rPr>
              <a:t>csmanage /create-deployment /hosted-service:&lt;service&gt;</a:t>
            </a:r>
          </a:p>
          <a:p>
            <a:r>
              <a:rPr lang="en-US" sz="1400" spc="0" dirty="0" smtClean="0">
                <a:latin typeface="+mj-lt"/>
              </a:rPr>
              <a:t>	/slot:production</a:t>
            </a:r>
          </a:p>
          <a:p>
            <a:r>
              <a:rPr lang="en-US" sz="1400" spc="0" dirty="0" smtClean="0">
                <a:latin typeface="+mj-lt"/>
              </a:rPr>
              <a:t>	/name:&lt;name&gt;</a:t>
            </a:r>
          </a:p>
          <a:p>
            <a:r>
              <a:rPr lang="en-US" sz="1400" spc="0" dirty="0" smtClean="0">
                <a:latin typeface="+mj-lt"/>
              </a:rPr>
              <a:t>	/label:&lt;label&gt;</a:t>
            </a:r>
          </a:p>
          <a:p>
            <a:r>
              <a:rPr lang="en-US" sz="1400" spc="0" dirty="0" smtClean="0">
                <a:latin typeface="+mj-lt"/>
              </a:rPr>
              <a:t>	/package:$(BlobStorageEndpoint)packages/ServicePackage.cspkg</a:t>
            </a:r>
          </a:p>
          <a:p>
            <a:r>
              <a:rPr lang="en-US" sz="1400" spc="0" dirty="0" smtClean="0">
                <a:latin typeface="+mj-lt"/>
              </a:rPr>
              <a:t>	/config:$(SolutionDir)\ServiceConfiguration.cscfg</a:t>
            </a:r>
          </a:p>
          <a:p>
            <a:endParaRPr lang="en-US" sz="1400" spc="0" dirty="0" smtClean="0">
              <a:latin typeface="+mj-lt"/>
            </a:endParaRPr>
          </a:p>
          <a:p>
            <a:r>
              <a:rPr lang="en-US" sz="1400" spc="0" dirty="0" smtClean="0">
                <a:latin typeface="+mj-lt"/>
              </a:rPr>
              <a:t>csmanage /update-deployment /hosted-service:&lt;service&gt;</a:t>
            </a:r>
          </a:p>
          <a:p>
            <a:r>
              <a:rPr lang="en-US" sz="1400" spc="0" dirty="0" smtClean="0">
                <a:latin typeface="+mj-lt"/>
              </a:rPr>
              <a:t>	/slot:staging /status:running</a:t>
            </a:r>
            <a:endParaRPr lang="en-US" sz="1400" spc="0" dirty="0">
              <a:latin typeface="+mj-lt"/>
            </a:endParaRPr>
          </a:p>
        </p:txBody>
      </p:sp>
      <p:graphicFrame>
        <p:nvGraphicFramePr>
          <p:cNvPr id="7" name="Object 6"/>
          <p:cNvGraphicFramePr>
            <a:graphicFrameLocks noChangeAspect="1"/>
          </p:cNvGraphicFramePr>
          <p:nvPr>
            <p:custDataLst>
              <p:tags r:id="rId3"/>
            </p:custDataLst>
            <p:extLst>
              <p:ext uri="{D42A27DB-BD31-4B8C-83A1-F6EECF244321}">
                <p14:modId xmlns:p14="http://schemas.microsoft.com/office/powerpoint/2010/main" val="72914526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025"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6" name="TextBox 5"/>
          <p:cNvSpPr txBox="1"/>
          <p:nvPr>
            <p:custDataLst>
              <p:tags r:id="rId4"/>
            </p:custDataLst>
          </p:nvPr>
        </p:nvSpPr>
        <p:spPr>
          <a:xfrm>
            <a:off x="512445" y="1444625"/>
            <a:ext cx="8276992" cy="3570208"/>
          </a:xfrm>
          <a:prstGeom prst="rect">
            <a:avLst/>
          </a:prstGeom>
          <a:noFill/>
        </p:spPr>
        <p:txBody>
          <a:bodyPr wrap="square" lIns="0" tIns="0" rIns="0" bIns="0" rtlCol="0">
            <a:spAutoFit/>
          </a:bodyPr>
          <a:lstStyle/>
          <a:p>
            <a:pPr>
              <a:spcBef>
                <a:spcPts val="1200"/>
              </a:spcBef>
            </a:pPr>
            <a:r>
              <a:rPr lang="en-US" sz="3200" dirty="0">
                <a:ln>
                  <a:solidFill>
                    <a:schemeClr val="bg1">
                      <a:alpha val="0"/>
                    </a:schemeClr>
                  </a:solidFill>
                </a:ln>
                <a:solidFill>
                  <a:schemeClr val="accent4">
                    <a:alpha val="99000"/>
                  </a:schemeClr>
                </a:solidFill>
                <a:latin typeface="Segoe UI Light" pitchFamily="34" charset="0"/>
              </a:rPr>
              <a:t>Wrapper for the Service Management API</a:t>
            </a:r>
          </a:p>
          <a:p>
            <a:pPr>
              <a:spcBef>
                <a:spcPts val="1200"/>
              </a:spcBef>
            </a:pPr>
            <a:r>
              <a:rPr lang="en-US" sz="3200" dirty="0">
                <a:ln>
                  <a:solidFill>
                    <a:schemeClr val="bg1">
                      <a:alpha val="0"/>
                    </a:schemeClr>
                  </a:solidFill>
                </a:ln>
                <a:solidFill>
                  <a:schemeClr val="accent4">
                    <a:alpha val="99000"/>
                  </a:schemeClr>
                </a:solidFill>
                <a:latin typeface="Segoe UI Light" pitchFamily="34" charset="0"/>
              </a:rPr>
              <a:t>Manage credentials for Storage Accounts</a:t>
            </a:r>
          </a:p>
          <a:p>
            <a:pPr>
              <a:spcBef>
                <a:spcPts val="1200"/>
              </a:spcBef>
            </a:pPr>
            <a:r>
              <a:rPr lang="en-US" sz="3200" dirty="0">
                <a:ln>
                  <a:solidFill>
                    <a:schemeClr val="bg1">
                      <a:alpha val="0"/>
                    </a:schemeClr>
                  </a:solidFill>
                </a:ln>
                <a:solidFill>
                  <a:schemeClr val="accent4">
                    <a:alpha val="99000"/>
                  </a:schemeClr>
                </a:solidFill>
                <a:latin typeface="Segoe UI Light" pitchFamily="34" charset="0"/>
              </a:rPr>
              <a:t>Delete running Services</a:t>
            </a:r>
          </a:p>
          <a:p>
            <a:pPr>
              <a:spcBef>
                <a:spcPts val="1200"/>
              </a:spcBef>
            </a:pPr>
            <a:r>
              <a:rPr lang="en-US" sz="3200" dirty="0">
                <a:ln>
                  <a:solidFill>
                    <a:schemeClr val="bg1">
                      <a:alpha val="0"/>
                    </a:schemeClr>
                  </a:solidFill>
                </a:ln>
                <a:solidFill>
                  <a:schemeClr val="accent4">
                    <a:alpha val="99000"/>
                  </a:schemeClr>
                </a:solidFill>
                <a:latin typeface="Segoe UI Light" pitchFamily="34" charset="0"/>
              </a:rPr>
              <a:t>View configuration of Deployments</a:t>
            </a:r>
          </a:p>
          <a:p>
            <a:pPr>
              <a:spcBef>
                <a:spcPts val="1200"/>
              </a:spcBef>
            </a:pPr>
            <a:r>
              <a:rPr lang="en-US" sz="3200" dirty="0">
                <a:ln>
                  <a:solidFill>
                    <a:schemeClr val="bg1">
                      <a:alpha val="0"/>
                    </a:schemeClr>
                  </a:solidFill>
                </a:ln>
                <a:solidFill>
                  <a:schemeClr val="accent4">
                    <a:alpha val="99000"/>
                  </a:schemeClr>
                </a:solidFill>
                <a:latin typeface="Segoe UI Light" pitchFamily="34" charset="0"/>
              </a:rPr>
              <a:t>Put subscription id and certificate thumbprint in </a:t>
            </a:r>
            <a:r>
              <a:rPr lang="en-US" sz="3200" dirty="0" smtClean="0">
                <a:ln>
                  <a:solidFill>
                    <a:schemeClr val="bg1">
                      <a:alpha val="0"/>
                    </a:schemeClr>
                  </a:solidFill>
                </a:ln>
                <a:solidFill>
                  <a:schemeClr val="accent4">
                    <a:alpha val="99000"/>
                  </a:schemeClr>
                </a:solidFill>
                <a:latin typeface="Segoe UI Light" pitchFamily="34" charset="0"/>
              </a:rPr>
              <a:t>csmanage.exe.config</a:t>
            </a:r>
            <a:endParaRPr lang="en-US" sz="3200" dirty="0">
              <a:ln>
                <a:solidFill>
                  <a:schemeClr val="bg1">
                    <a:alpha val="0"/>
                  </a:schemeClr>
                </a:solidFill>
              </a:ln>
              <a:solidFill>
                <a:schemeClr val="accent4">
                  <a:alpha val="99000"/>
                </a:schemeClr>
              </a:solidFill>
              <a:latin typeface="Segoe UI Light" pitchFamily="34" charset="0"/>
            </a:endParaRPr>
          </a:p>
        </p:txBody>
      </p:sp>
      <p:sp>
        <p:nvSpPr>
          <p:cNvPr id="4" name="Title 3"/>
          <p:cNvSpPr>
            <a:spLocks noGrp="1"/>
          </p:cNvSpPr>
          <p:nvPr>
            <p:ph type="title"/>
            <p:custDataLst>
              <p:tags r:id="rId5"/>
            </p:custDataLst>
          </p:nvPr>
        </p:nvSpPr>
        <p:spPr>
          <a:xfrm>
            <a:off x="519112" y="228600"/>
            <a:ext cx="11149013" cy="1080296"/>
          </a:xfrm>
        </p:spPr>
        <p:txBody>
          <a:bodyPr/>
          <a:lstStyle/>
          <a:p>
            <a:r>
              <a:rPr lang="en-US" dirty="0" smtClean="0"/>
              <a:t>CSManage.exe</a:t>
            </a:r>
            <a:br>
              <a:rPr lang="en-US" dirty="0" smtClean="0"/>
            </a:br>
            <a:r>
              <a:rPr lang="en-US" sz="2400" dirty="0" smtClean="0">
                <a:hlinkClick r:id="rId10"/>
              </a:rPr>
              <a:t>http://tinyurl.com/azuresamples</a:t>
            </a:r>
            <a:r>
              <a:rPr lang="en-US" sz="2400" dirty="0" smtClean="0"/>
              <a:t> </a:t>
            </a:r>
            <a:endParaRPr lang="en-US" sz="2400" dirty="0"/>
          </a:p>
        </p:txBody>
      </p:sp>
      <p:grpSp>
        <p:nvGrpSpPr>
          <p:cNvPr id="26" name="Group 25"/>
          <p:cNvGrpSpPr/>
          <p:nvPr/>
        </p:nvGrpSpPr>
        <p:grpSpPr>
          <a:xfrm>
            <a:off x="711451" y="1556594"/>
            <a:ext cx="2193736" cy="640080"/>
            <a:chOff x="8615055" y="1691640"/>
            <a:chExt cx="2193736" cy="640080"/>
          </a:xfrm>
        </p:grpSpPr>
        <p:sp>
          <p:nvSpPr>
            <p:cNvPr id="27" name="Rectangle 26"/>
            <p:cNvSpPr/>
            <p:nvPr/>
          </p:nvSpPr>
          <p:spPr bwMode="auto">
            <a:xfrm>
              <a:off x="8615055" y="1691640"/>
              <a:ext cx="1920240" cy="640080"/>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Suspend a named staging deployment</a:t>
              </a:r>
            </a:p>
          </p:txBody>
        </p:sp>
        <p:sp>
          <p:nvSpPr>
            <p:cNvPr id="28" name="Right Brace 27"/>
            <p:cNvSpPr/>
            <p:nvPr/>
          </p:nvSpPr>
          <p:spPr>
            <a:xfrm flipH="1">
              <a:off x="10534471" y="1691640"/>
              <a:ext cx="274320" cy="640080"/>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grpSp>
        <p:nvGrpSpPr>
          <p:cNvPr id="29" name="Group 28"/>
          <p:cNvGrpSpPr/>
          <p:nvPr/>
        </p:nvGrpSpPr>
        <p:grpSpPr>
          <a:xfrm>
            <a:off x="711451" y="2447761"/>
            <a:ext cx="2193734" cy="640080"/>
            <a:chOff x="8615055" y="1691640"/>
            <a:chExt cx="2193734" cy="640080"/>
          </a:xfrm>
        </p:grpSpPr>
        <p:sp>
          <p:nvSpPr>
            <p:cNvPr id="30" name="Rectangle 29"/>
            <p:cNvSpPr/>
            <p:nvPr/>
          </p:nvSpPr>
          <p:spPr bwMode="auto">
            <a:xfrm>
              <a:off x="8615055" y="1691640"/>
              <a:ext cx="1920240" cy="640080"/>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Delete a named staging deployment</a:t>
              </a:r>
            </a:p>
          </p:txBody>
        </p:sp>
        <p:sp>
          <p:nvSpPr>
            <p:cNvPr id="31" name="Right Brace 30"/>
            <p:cNvSpPr/>
            <p:nvPr/>
          </p:nvSpPr>
          <p:spPr>
            <a:xfrm flipH="1">
              <a:off x="10534469" y="1691640"/>
              <a:ext cx="274320" cy="640080"/>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grpSp>
        <p:nvGrpSpPr>
          <p:cNvPr id="32" name="Group 31"/>
          <p:cNvGrpSpPr/>
          <p:nvPr/>
        </p:nvGrpSpPr>
        <p:grpSpPr>
          <a:xfrm>
            <a:off x="711451" y="3245618"/>
            <a:ext cx="2203067" cy="2103120"/>
            <a:chOff x="8615055" y="1691640"/>
            <a:chExt cx="2203067" cy="640080"/>
          </a:xfrm>
        </p:grpSpPr>
        <p:sp>
          <p:nvSpPr>
            <p:cNvPr id="33" name="Rectangle 32"/>
            <p:cNvSpPr/>
            <p:nvPr/>
          </p:nvSpPr>
          <p:spPr bwMode="auto">
            <a:xfrm>
              <a:off x="8615055" y="1691640"/>
              <a:ext cx="1920240" cy="640080"/>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Create a new deployment into production using </a:t>
              </a:r>
              <a:r>
                <a:rPr lang="en-US" sz="1500" dirty="0" smtClean="0">
                  <a:ln>
                    <a:solidFill>
                      <a:schemeClr val="bg1">
                        <a:alpha val="0"/>
                      </a:schemeClr>
                    </a:solidFill>
                  </a:ln>
                  <a:solidFill>
                    <a:schemeClr val="bg1"/>
                  </a:solidFill>
                </a:rPr>
                <a:t/>
              </a:r>
              <a:br>
                <a:rPr lang="en-US" sz="1500" dirty="0" smtClean="0">
                  <a:ln>
                    <a:solidFill>
                      <a:schemeClr val="bg1">
                        <a:alpha val="0"/>
                      </a:schemeClr>
                    </a:solidFill>
                  </a:ln>
                  <a:solidFill>
                    <a:schemeClr val="bg1"/>
                  </a:solidFill>
                </a:rPr>
              </a:br>
              <a:r>
                <a:rPr lang="en-US" sz="1500" dirty="0" smtClean="0">
                  <a:ln>
                    <a:solidFill>
                      <a:schemeClr val="bg1">
                        <a:alpha val="0"/>
                      </a:schemeClr>
                    </a:solidFill>
                  </a:ln>
                  <a:solidFill>
                    <a:schemeClr val="bg1"/>
                  </a:solidFill>
                </a:rPr>
                <a:t>a </a:t>
              </a:r>
              <a:r>
                <a:rPr lang="en-US" sz="1500" dirty="0">
                  <a:ln>
                    <a:solidFill>
                      <a:schemeClr val="bg1">
                        <a:alpha val="0"/>
                      </a:schemeClr>
                    </a:solidFill>
                  </a:ln>
                  <a:solidFill>
                    <a:schemeClr val="bg1"/>
                  </a:solidFill>
                </a:rPr>
                <a:t>package in Blob storage</a:t>
              </a:r>
            </a:p>
          </p:txBody>
        </p:sp>
        <p:sp>
          <p:nvSpPr>
            <p:cNvPr id="34" name="Right Brace 33"/>
            <p:cNvSpPr/>
            <p:nvPr/>
          </p:nvSpPr>
          <p:spPr>
            <a:xfrm flipH="1">
              <a:off x="10543802" y="1691640"/>
              <a:ext cx="274320" cy="640080"/>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grpSp>
        <p:nvGrpSpPr>
          <p:cNvPr id="35" name="Group 34"/>
          <p:cNvGrpSpPr/>
          <p:nvPr/>
        </p:nvGrpSpPr>
        <p:grpSpPr>
          <a:xfrm>
            <a:off x="711451" y="5506514"/>
            <a:ext cx="2193735" cy="640080"/>
            <a:chOff x="8615055" y="1691640"/>
            <a:chExt cx="2193735" cy="640080"/>
          </a:xfrm>
        </p:grpSpPr>
        <p:sp>
          <p:nvSpPr>
            <p:cNvPr id="36" name="Rectangle 35"/>
            <p:cNvSpPr/>
            <p:nvPr/>
          </p:nvSpPr>
          <p:spPr bwMode="auto">
            <a:xfrm>
              <a:off x="8615055" y="1691640"/>
              <a:ext cx="1920240" cy="640080"/>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Run a named staging deployment</a:t>
              </a:r>
            </a:p>
          </p:txBody>
        </p:sp>
        <p:sp>
          <p:nvSpPr>
            <p:cNvPr id="37" name="Right Brace 36"/>
            <p:cNvSpPr/>
            <p:nvPr/>
          </p:nvSpPr>
          <p:spPr>
            <a:xfrm flipH="1">
              <a:off x="10534470" y="1691640"/>
              <a:ext cx="274320" cy="640080"/>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spTree>
    <p:extLst>
      <p:ext uri="{BB962C8B-B14F-4D97-AF65-F5344CB8AC3E}">
        <p14:creationId xmlns:p14="http://schemas.microsoft.com/office/powerpoint/2010/main" val="1045465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500"/>
                                        <p:tgtEl>
                                          <p:spTgt spid="5">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500"/>
                                        <p:tgtEl>
                                          <p:spTgt spid="5">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xit" presetSubtype="0" fill="hold" nodeType="withEffect">
                                  <p:stCondLst>
                                    <p:cond delay="0"/>
                                  </p:stCondLst>
                                  <p:childTnLst>
                                    <p:animEffect transition="out" filter="fade">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Effect transition="in" filter="fade">
                                      <p:cBhvr>
                                        <p:cTn id="38" dur="500"/>
                                        <p:tgtEl>
                                          <p:spTgt spid="5">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Effect transition="in" filter="fade">
                                      <p:cBhvr>
                                        <p:cTn id="41" dur="500"/>
                                        <p:tgtEl>
                                          <p:spTgt spid="5">
                                            <p:txEl>
                                              <p:pRg st="7" end="7"/>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5">
                                            <p:txEl>
                                              <p:pRg st="8" end="8"/>
                                            </p:txEl>
                                          </p:spTgt>
                                        </p:tgtEl>
                                        <p:attrNameLst>
                                          <p:attrName>style.visibility</p:attrName>
                                        </p:attrNameLst>
                                      </p:cBhvr>
                                      <p:to>
                                        <p:strVal val="visible"/>
                                      </p:to>
                                    </p:set>
                                    <p:animEffect transition="in" filter="fade">
                                      <p:cBhvr>
                                        <p:cTn id="44" dur="500"/>
                                        <p:tgtEl>
                                          <p:spTgt spid="5">
                                            <p:txEl>
                                              <p:pRg st="8" end="8"/>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Effect transition="in" filter="fade">
                                      <p:cBhvr>
                                        <p:cTn id="47" dur="500"/>
                                        <p:tgtEl>
                                          <p:spTgt spid="5">
                                            <p:txEl>
                                              <p:pRg st="9" end="9"/>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5">
                                            <p:txEl>
                                              <p:pRg st="10" end="10"/>
                                            </p:txEl>
                                          </p:spTgt>
                                        </p:tgtEl>
                                        <p:attrNameLst>
                                          <p:attrName>style.visibility</p:attrName>
                                        </p:attrNameLst>
                                      </p:cBhvr>
                                      <p:to>
                                        <p:strVal val="visible"/>
                                      </p:to>
                                    </p:set>
                                    <p:animEffect transition="in" filter="fade">
                                      <p:cBhvr>
                                        <p:cTn id="50" dur="500"/>
                                        <p:tgtEl>
                                          <p:spTgt spid="5">
                                            <p:txEl>
                                              <p:pRg st="10" end="10"/>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5">
                                            <p:txEl>
                                              <p:pRg st="11" end="11"/>
                                            </p:txEl>
                                          </p:spTgt>
                                        </p:tgtEl>
                                        <p:attrNameLst>
                                          <p:attrName>style.visibility</p:attrName>
                                        </p:attrNameLst>
                                      </p:cBhvr>
                                      <p:to>
                                        <p:strVal val="visible"/>
                                      </p:to>
                                    </p:set>
                                    <p:animEffect transition="in" filter="fade">
                                      <p:cBhvr>
                                        <p:cTn id="53" dur="500"/>
                                        <p:tgtEl>
                                          <p:spTgt spid="5">
                                            <p:txEl>
                                              <p:pRg st="11" end="11"/>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xit" presetSubtype="0" fill="hold" nodeType="withEffect">
                                  <p:stCondLst>
                                    <p:cond delay="0"/>
                                  </p:stCondLst>
                                  <p:childTnLst>
                                    <p:animEffect transition="out" filter="fade">
                                      <p:cBhvr>
                                        <p:cTn id="58" dur="500"/>
                                        <p:tgtEl>
                                          <p:spTgt spid="29"/>
                                        </p:tgtEl>
                                      </p:cBhvr>
                                    </p:animEffect>
                                    <p:set>
                                      <p:cBhvr>
                                        <p:cTn id="59" dur="1" fill="hold">
                                          <p:stCondLst>
                                            <p:cond delay="499"/>
                                          </p:stCondLst>
                                        </p:cTn>
                                        <p:tgtEl>
                                          <p:spTgt spid="29"/>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5">
                                            <p:txEl>
                                              <p:pRg st="13" end="13"/>
                                            </p:txEl>
                                          </p:spTgt>
                                        </p:tgtEl>
                                        <p:attrNameLst>
                                          <p:attrName>style.visibility</p:attrName>
                                        </p:attrNameLst>
                                      </p:cBhvr>
                                      <p:to>
                                        <p:strVal val="visible"/>
                                      </p:to>
                                    </p:set>
                                    <p:animEffect transition="in" filter="fade">
                                      <p:cBhvr>
                                        <p:cTn id="64" dur="500"/>
                                        <p:tgtEl>
                                          <p:spTgt spid="5">
                                            <p:txEl>
                                              <p:pRg st="13" end="13"/>
                                            </p:txEl>
                                          </p:spTgt>
                                        </p:tgtEl>
                                      </p:cBhvr>
                                    </p:animEffect>
                                  </p:childTnLst>
                                </p:cTn>
                              </p:par>
                              <p:par>
                                <p:cTn id="65" presetID="10" presetClass="entr" presetSubtype="0" fill="hold" nodeType="withEffect">
                                  <p:stCondLst>
                                    <p:cond delay="0"/>
                                  </p:stCondLst>
                                  <p:childTnLst>
                                    <p:set>
                                      <p:cBhvr>
                                        <p:cTn id="66" dur="1" fill="hold">
                                          <p:stCondLst>
                                            <p:cond delay="0"/>
                                          </p:stCondLst>
                                        </p:cTn>
                                        <p:tgtEl>
                                          <p:spTgt spid="5">
                                            <p:txEl>
                                              <p:pRg st="14" end="14"/>
                                            </p:txEl>
                                          </p:spTgt>
                                        </p:tgtEl>
                                        <p:attrNameLst>
                                          <p:attrName>style.visibility</p:attrName>
                                        </p:attrNameLst>
                                      </p:cBhvr>
                                      <p:to>
                                        <p:strVal val="visible"/>
                                      </p:to>
                                    </p:set>
                                    <p:animEffect transition="in" filter="fade">
                                      <p:cBhvr>
                                        <p:cTn id="67" dur="500"/>
                                        <p:tgtEl>
                                          <p:spTgt spid="5">
                                            <p:txEl>
                                              <p:pRg st="14" end="14"/>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xit" presetSubtype="0" fill="hold" nodeType="withEffect">
                                  <p:stCondLst>
                                    <p:cond delay="0"/>
                                  </p:stCondLst>
                                  <p:childTnLst>
                                    <p:animEffect transition="out" filter="fade">
                                      <p:cBhvr>
                                        <p:cTn id="72" dur="500"/>
                                        <p:tgtEl>
                                          <p:spTgt spid="32"/>
                                        </p:tgtEl>
                                      </p:cBhvr>
                                    </p:animEffect>
                                    <p:set>
                                      <p:cBhvr>
                                        <p:cTn id="73"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519112" y="2844305"/>
            <a:ext cx="8755517" cy="3481938"/>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6" name="TextBox 5"/>
          <p:cNvSpPr txBox="1"/>
          <p:nvPr>
            <p:custDataLst>
              <p:tags r:id="rId1"/>
            </p:custDataLst>
          </p:nvPr>
        </p:nvSpPr>
        <p:spPr>
          <a:xfrm>
            <a:off x="501922" y="1080031"/>
            <a:ext cx="11155680" cy="1631216"/>
          </a:xfrm>
          <a:prstGeom prst="rect">
            <a:avLst/>
          </a:prstGeom>
          <a:noFill/>
        </p:spPr>
        <p:txBody>
          <a:bodyPr wrap="square" lIns="0" tIns="0" rIns="0" bIns="0" rtlCol="0">
            <a:spAutoFit/>
          </a:bodyPr>
          <a:lstStyle/>
          <a:p>
            <a:pPr>
              <a:spcBef>
                <a:spcPts val="1200"/>
              </a:spcBef>
            </a:pPr>
            <a:r>
              <a:rPr lang="en-US" sz="3200" dirty="0">
                <a:ln>
                  <a:solidFill>
                    <a:schemeClr val="bg1">
                      <a:alpha val="0"/>
                    </a:schemeClr>
                  </a:solidFill>
                </a:ln>
                <a:solidFill>
                  <a:schemeClr val="accent4">
                    <a:alpha val="99000"/>
                  </a:schemeClr>
                </a:solidFill>
                <a:latin typeface="Segoe UI Light" pitchFamily="34" charset="0"/>
              </a:rPr>
              <a:t>Wrap the Service Management API</a:t>
            </a:r>
          </a:p>
          <a:p>
            <a:pPr>
              <a:spcBef>
                <a:spcPts val="1200"/>
              </a:spcBef>
            </a:pPr>
            <a:r>
              <a:rPr lang="en-US" sz="3200" dirty="0">
                <a:ln>
                  <a:solidFill>
                    <a:schemeClr val="bg1">
                      <a:alpha val="0"/>
                    </a:schemeClr>
                  </a:solidFill>
                </a:ln>
                <a:solidFill>
                  <a:schemeClr val="accent4">
                    <a:alpha val="99000"/>
                  </a:schemeClr>
                </a:solidFill>
                <a:latin typeface="Segoe UI Light" pitchFamily="34" charset="0"/>
              </a:rPr>
              <a:t>With pipelining the output from one command can be used </a:t>
            </a:r>
            <a:r>
              <a:rPr lang="en-US" sz="3200" dirty="0" smtClean="0">
                <a:ln>
                  <a:solidFill>
                    <a:schemeClr val="bg1">
                      <a:alpha val="0"/>
                    </a:schemeClr>
                  </a:solidFill>
                </a:ln>
                <a:solidFill>
                  <a:schemeClr val="accent4">
                    <a:alpha val="99000"/>
                  </a:schemeClr>
                </a:solidFill>
                <a:latin typeface="Segoe UI Light" pitchFamily="34" charset="0"/>
              </a:rPr>
              <a:t/>
            </a:r>
            <a:br>
              <a:rPr lang="en-US" sz="3200" dirty="0" smtClean="0">
                <a:ln>
                  <a:solidFill>
                    <a:schemeClr val="bg1">
                      <a:alpha val="0"/>
                    </a:schemeClr>
                  </a:solidFill>
                </a:ln>
                <a:solidFill>
                  <a:schemeClr val="accent4">
                    <a:alpha val="99000"/>
                  </a:schemeClr>
                </a:solidFill>
                <a:latin typeface="Segoe UI Light" pitchFamily="34" charset="0"/>
              </a:rPr>
            </a:br>
            <a:r>
              <a:rPr lang="en-US" sz="3200" dirty="0" smtClean="0">
                <a:ln>
                  <a:solidFill>
                    <a:schemeClr val="bg1">
                      <a:alpha val="0"/>
                    </a:schemeClr>
                  </a:solidFill>
                </a:ln>
                <a:solidFill>
                  <a:schemeClr val="accent4">
                    <a:alpha val="99000"/>
                  </a:schemeClr>
                </a:solidFill>
                <a:latin typeface="Segoe UI Light" pitchFamily="34" charset="0"/>
              </a:rPr>
              <a:t>as </a:t>
            </a:r>
            <a:r>
              <a:rPr lang="en-US" sz="3200" dirty="0">
                <a:ln>
                  <a:solidFill>
                    <a:schemeClr val="bg1">
                      <a:alpha val="0"/>
                    </a:schemeClr>
                  </a:solidFill>
                </a:ln>
                <a:solidFill>
                  <a:schemeClr val="accent4">
                    <a:alpha val="99000"/>
                  </a:schemeClr>
                </a:solidFill>
                <a:latin typeface="Segoe UI Light" pitchFamily="34" charset="0"/>
              </a:rPr>
              <a:t>input to the </a:t>
            </a:r>
            <a:r>
              <a:rPr lang="en-US" sz="3200" dirty="0" smtClean="0">
                <a:ln>
                  <a:solidFill>
                    <a:schemeClr val="bg1">
                      <a:alpha val="0"/>
                    </a:schemeClr>
                  </a:solidFill>
                </a:ln>
                <a:solidFill>
                  <a:schemeClr val="accent4">
                    <a:alpha val="99000"/>
                  </a:schemeClr>
                </a:solidFill>
                <a:latin typeface="Segoe UI Light" pitchFamily="34" charset="0"/>
              </a:rPr>
              <a:t>next</a:t>
            </a:r>
            <a:endParaRPr lang="en-US" sz="3200" dirty="0">
              <a:ln>
                <a:solidFill>
                  <a:schemeClr val="bg1">
                    <a:alpha val="0"/>
                  </a:schemeClr>
                </a:solidFill>
              </a:ln>
              <a:solidFill>
                <a:schemeClr val="accent4">
                  <a:alpha val="99000"/>
                </a:schemeClr>
              </a:solidFill>
              <a:latin typeface="Segoe UI Light" pitchFamily="34" charset="0"/>
            </a:endParaRPr>
          </a:p>
        </p:txBody>
      </p:sp>
      <p:sp>
        <p:nvSpPr>
          <p:cNvPr id="4" name="Title 3"/>
          <p:cNvSpPr>
            <a:spLocks noGrp="1"/>
          </p:cNvSpPr>
          <p:nvPr>
            <p:ph type="title"/>
            <p:custDataLst>
              <p:tags r:id="rId2"/>
            </p:custDataLst>
          </p:nvPr>
        </p:nvSpPr>
        <p:spPr>
          <a:xfrm>
            <a:off x="519112" y="228600"/>
            <a:ext cx="11149013" cy="747897"/>
          </a:xfrm>
        </p:spPr>
        <p:txBody>
          <a:bodyPr/>
          <a:lstStyle/>
          <a:p>
            <a:r>
              <a:rPr lang="en-US" dirty="0" smtClean="0"/>
              <a:t>PowerShell </a:t>
            </a:r>
            <a:r>
              <a:rPr lang="en-US" dirty="0" err="1" smtClean="0"/>
              <a:t>Cmdlets</a:t>
            </a:r>
            <a:endParaRPr lang="en-US" sz="2400" dirty="0"/>
          </a:p>
        </p:txBody>
      </p:sp>
      <p:sp>
        <p:nvSpPr>
          <p:cNvPr id="5" name="Content Placeholder 4"/>
          <p:cNvSpPr>
            <a:spLocks noGrp="1"/>
          </p:cNvSpPr>
          <p:nvPr>
            <p:ph type="body" sz="quarter" idx="10"/>
            <p:custDataLst>
              <p:tags r:id="rId3"/>
            </p:custDataLst>
          </p:nvPr>
        </p:nvSpPr>
        <p:spPr>
          <a:xfrm>
            <a:off x="519112" y="3192711"/>
            <a:ext cx="11149013" cy="2659190"/>
          </a:xfrm>
        </p:spPr>
        <p:txBody>
          <a:bodyPr lIns="91440"/>
          <a:lstStyle/>
          <a:p>
            <a:pPr>
              <a:spcAft>
                <a:spcPts val="0"/>
              </a:spcAft>
            </a:pPr>
            <a:r>
              <a:rPr lang="en-US" sz="1200" spc="0" dirty="0" smtClean="0">
                <a:latin typeface="+mj-lt"/>
              </a:rPr>
              <a:t>$cert = Get-Item cert:\CurrentUser\My\D6BE55AC439FEA8CBEBAFF432BDC0780F1BD00CF </a:t>
            </a:r>
          </a:p>
          <a:p>
            <a:pPr>
              <a:spcAft>
                <a:spcPts val="0"/>
              </a:spcAft>
            </a:pPr>
            <a:r>
              <a:rPr lang="en-US" sz="1200" spc="0" dirty="0" smtClean="0">
                <a:latin typeface="+mj-lt"/>
              </a:rPr>
              <a:t>$sub = "CCCEA07B-1E9A-5133-8476-3818E2165063" </a:t>
            </a:r>
          </a:p>
          <a:p>
            <a:pPr>
              <a:spcAft>
                <a:spcPts val="0"/>
              </a:spcAft>
            </a:pPr>
            <a:r>
              <a:rPr lang="en-US" sz="1200" spc="0" dirty="0" smtClean="0">
                <a:latin typeface="+mj-lt"/>
              </a:rPr>
              <a:t>$servicename = 'myazureservice' </a:t>
            </a:r>
          </a:p>
          <a:p>
            <a:pPr>
              <a:spcAft>
                <a:spcPts val="0"/>
              </a:spcAft>
            </a:pPr>
            <a:r>
              <a:rPr lang="en-US" sz="1200" spc="0" dirty="0" smtClean="0">
                <a:latin typeface="+mj-lt"/>
              </a:rPr>
              <a:t>$package = "c:\publish\MyAzureService.cspkg" </a:t>
            </a:r>
          </a:p>
          <a:p>
            <a:pPr>
              <a:spcAft>
                <a:spcPts val="0"/>
              </a:spcAft>
            </a:pPr>
            <a:r>
              <a:rPr lang="en-US" sz="1200" spc="0" dirty="0" smtClean="0">
                <a:latin typeface="+mj-lt"/>
              </a:rPr>
              <a:t>$config = "c:\publish\ServiceConfiguration.cscfg" </a:t>
            </a:r>
          </a:p>
          <a:p>
            <a:pPr>
              <a:spcAft>
                <a:spcPts val="0"/>
              </a:spcAft>
            </a:pPr>
            <a:endParaRPr lang="en-US" sz="1200" spc="0" dirty="0" smtClean="0">
              <a:latin typeface="+mj-lt"/>
            </a:endParaRPr>
          </a:p>
          <a:p>
            <a:pPr>
              <a:spcAft>
                <a:spcPts val="0"/>
              </a:spcAft>
            </a:pPr>
            <a:r>
              <a:rPr lang="en-US" sz="1200" spc="0" dirty="0" smtClean="0">
                <a:latin typeface="+mj-lt"/>
              </a:rPr>
              <a:t>Add-PSSnapin WAPPSCmdlets</a:t>
            </a:r>
          </a:p>
          <a:p>
            <a:pPr>
              <a:spcAft>
                <a:spcPts val="0"/>
              </a:spcAft>
            </a:pPr>
            <a:endParaRPr lang="en-US" sz="1200" spc="0" dirty="0" smtClean="0">
              <a:latin typeface="+mj-lt"/>
            </a:endParaRPr>
          </a:p>
          <a:p>
            <a:pPr>
              <a:spcAft>
                <a:spcPts val="0"/>
              </a:spcAft>
            </a:pPr>
            <a:r>
              <a:rPr lang="en-US" sz="1200" spc="0" dirty="0" smtClean="0">
                <a:latin typeface="+mj-lt"/>
              </a:rPr>
              <a:t>Get-HostedService $servicename -Certificate $cert -SubscriptionId $sub | </a:t>
            </a:r>
          </a:p>
          <a:p>
            <a:pPr marL="460375">
              <a:spcAft>
                <a:spcPts val="0"/>
              </a:spcAft>
            </a:pPr>
            <a:r>
              <a:rPr lang="en-US" sz="1200" spc="0" dirty="0" smtClean="0">
                <a:latin typeface="+mj-lt"/>
              </a:rPr>
              <a:t>Get-Deployment -Slot Production | </a:t>
            </a:r>
          </a:p>
          <a:p>
            <a:pPr marL="460375">
              <a:spcAft>
                <a:spcPts val="0"/>
              </a:spcAft>
            </a:pPr>
            <a:r>
              <a:rPr lang="en-US" sz="1200" spc="0" dirty="0" smtClean="0">
                <a:latin typeface="+mj-lt"/>
              </a:rPr>
              <a:t>Set-DeploymentStatus 'Running' | </a:t>
            </a:r>
          </a:p>
          <a:p>
            <a:pPr marL="460375">
              <a:spcAft>
                <a:spcPts val="0"/>
              </a:spcAft>
            </a:pPr>
            <a:r>
              <a:rPr lang="en-US" sz="1200" spc="0" dirty="0" smtClean="0">
                <a:latin typeface="+mj-lt"/>
              </a:rPr>
              <a:t>Get-OperationStatus -WaitToComplete </a:t>
            </a:r>
          </a:p>
          <a:p>
            <a:pPr>
              <a:spcAft>
                <a:spcPts val="0"/>
              </a:spcAft>
            </a:pPr>
            <a:endParaRPr lang="en-US" sz="1200" spc="0" dirty="0" smtClean="0">
              <a:latin typeface="+mj-lt"/>
            </a:endParaRPr>
          </a:p>
          <a:p>
            <a:pPr>
              <a:spcAft>
                <a:spcPts val="0"/>
              </a:spcAft>
            </a:pPr>
            <a:r>
              <a:rPr lang="en-US" sz="1200" spc="0" dirty="0" smtClean="0">
                <a:latin typeface="+mj-lt"/>
              </a:rPr>
              <a:t>Get-HostedService $servicename -Certificate $cert -SubscriptionId $sub | </a:t>
            </a:r>
          </a:p>
          <a:p>
            <a:pPr marL="460375">
              <a:spcAft>
                <a:spcPts val="0"/>
              </a:spcAft>
            </a:pPr>
            <a:r>
              <a:rPr lang="en-US" sz="1200" spc="0" dirty="0" smtClean="0">
                <a:latin typeface="+mj-lt"/>
              </a:rPr>
              <a:t>Get-Deployment -Slot Production | </a:t>
            </a:r>
          </a:p>
          <a:p>
            <a:pPr marL="460375">
              <a:spcAft>
                <a:spcPts val="0"/>
              </a:spcAft>
            </a:pPr>
            <a:r>
              <a:rPr lang="en-US" sz="1200" spc="0" dirty="0" smtClean="0">
                <a:latin typeface="+mj-lt"/>
              </a:rPr>
              <a:t>Set-DeploymentConfiguration {$_.RolesConfiguration["WebUx"].InstanceCount += 1} </a:t>
            </a:r>
            <a:endParaRPr lang="en-US" sz="1200" spc="0" dirty="0">
              <a:latin typeface="+mj-lt"/>
            </a:endParaRPr>
          </a:p>
        </p:txBody>
      </p:sp>
      <p:grpSp>
        <p:nvGrpSpPr>
          <p:cNvPr id="26" name="Group 25"/>
          <p:cNvGrpSpPr/>
          <p:nvPr/>
        </p:nvGrpSpPr>
        <p:grpSpPr>
          <a:xfrm>
            <a:off x="6714874" y="3128642"/>
            <a:ext cx="2287758" cy="976916"/>
            <a:chOff x="8338977" y="1691640"/>
            <a:chExt cx="2287758" cy="976916"/>
          </a:xfrm>
        </p:grpSpPr>
        <p:sp>
          <p:nvSpPr>
            <p:cNvPr id="27" name="Rectangle 26"/>
            <p:cNvSpPr/>
            <p:nvPr/>
          </p:nvSpPr>
          <p:spPr bwMode="auto">
            <a:xfrm>
              <a:off x="8615055" y="1691640"/>
              <a:ext cx="2011680" cy="976916"/>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Setup some variables incl. certificate thumbprint</a:t>
              </a:r>
            </a:p>
          </p:txBody>
        </p:sp>
        <p:sp>
          <p:nvSpPr>
            <p:cNvPr id="28" name="Right Brace 27"/>
            <p:cNvSpPr/>
            <p:nvPr/>
          </p:nvSpPr>
          <p:spPr>
            <a:xfrm>
              <a:off x="8338977" y="1691640"/>
              <a:ext cx="274320" cy="976916"/>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grpSp>
        <p:nvGrpSpPr>
          <p:cNvPr id="32" name="Group 31"/>
          <p:cNvGrpSpPr/>
          <p:nvPr/>
        </p:nvGrpSpPr>
        <p:grpSpPr>
          <a:xfrm>
            <a:off x="2645981" y="4076203"/>
            <a:ext cx="2037986" cy="386794"/>
            <a:chOff x="8333737" y="1818283"/>
            <a:chExt cx="2037986" cy="386794"/>
          </a:xfrm>
        </p:grpSpPr>
        <p:sp>
          <p:nvSpPr>
            <p:cNvPr id="33" name="Rectangle 32"/>
            <p:cNvSpPr/>
            <p:nvPr/>
          </p:nvSpPr>
          <p:spPr bwMode="auto">
            <a:xfrm>
              <a:off x="8615055" y="1818283"/>
              <a:ext cx="1756668" cy="386794"/>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Add Azure Snapin</a:t>
              </a:r>
            </a:p>
          </p:txBody>
        </p:sp>
        <p:sp>
          <p:nvSpPr>
            <p:cNvPr id="34" name="Right Brace 33"/>
            <p:cNvSpPr/>
            <p:nvPr/>
          </p:nvSpPr>
          <p:spPr>
            <a:xfrm>
              <a:off x="8333737" y="1881227"/>
              <a:ext cx="274320" cy="260906"/>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sp>
        <p:nvSpPr>
          <p:cNvPr id="18" name="TextBox 17"/>
          <p:cNvSpPr txBox="1"/>
          <p:nvPr/>
        </p:nvSpPr>
        <p:spPr>
          <a:xfrm>
            <a:off x="6055519" y="4458547"/>
            <a:ext cx="859979" cy="215444"/>
          </a:xfrm>
          <a:prstGeom prst="rect">
            <a:avLst/>
          </a:prstGeom>
          <a:noFill/>
        </p:spPr>
        <p:txBody>
          <a:bodyPr wrap="none" lIns="0" tIns="0" rIns="0" bIns="0" rtlCol="0">
            <a:spAutoFit/>
          </a:bodyPr>
          <a:lstStyle/>
          <a:p>
            <a:r>
              <a:rPr lang="en-US" sz="1400" dirty="0">
                <a:ln>
                  <a:solidFill>
                    <a:schemeClr val="bg1">
                      <a:alpha val="0"/>
                    </a:schemeClr>
                  </a:solidFill>
                </a:ln>
                <a:solidFill>
                  <a:schemeClr val="accent2"/>
                </a:solidFill>
              </a:rPr>
              <a:t>g</a:t>
            </a:r>
            <a:r>
              <a:rPr lang="en-US" sz="1400" dirty="0" smtClean="0">
                <a:ln>
                  <a:solidFill>
                    <a:schemeClr val="bg1">
                      <a:alpha val="0"/>
                    </a:schemeClr>
                  </a:solidFill>
                </a:ln>
                <a:solidFill>
                  <a:schemeClr val="accent2"/>
                </a:solidFill>
              </a:rPr>
              <a:t>et service</a:t>
            </a:r>
          </a:p>
        </p:txBody>
      </p:sp>
      <p:grpSp>
        <p:nvGrpSpPr>
          <p:cNvPr id="2" name="Group 1"/>
          <p:cNvGrpSpPr/>
          <p:nvPr/>
        </p:nvGrpSpPr>
        <p:grpSpPr>
          <a:xfrm>
            <a:off x="3682684" y="4560306"/>
            <a:ext cx="2264634" cy="295377"/>
            <a:chOff x="4559760" y="4205657"/>
            <a:chExt cx="2264634" cy="295377"/>
          </a:xfrm>
        </p:grpSpPr>
        <p:sp>
          <p:nvSpPr>
            <p:cNvPr id="19" name="TextBox 18"/>
            <p:cNvSpPr txBox="1"/>
            <p:nvPr/>
          </p:nvSpPr>
          <p:spPr>
            <a:xfrm>
              <a:off x="4559760" y="4285590"/>
              <a:ext cx="1520481" cy="215444"/>
            </a:xfrm>
            <a:prstGeom prst="rect">
              <a:avLst/>
            </a:prstGeom>
            <a:noFill/>
          </p:spPr>
          <p:txBody>
            <a:bodyPr wrap="none" lIns="0" tIns="0" rIns="0" bIns="0" rtlCol="0">
              <a:spAutoFit/>
            </a:bodyPr>
            <a:lstStyle/>
            <a:p>
              <a:r>
                <a:rPr lang="en-US" sz="1400" dirty="0">
                  <a:ln>
                    <a:solidFill>
                      <a:schemeClr val="bg1">
                        <a:alpha val="0"/>
                      </a:schemeClr>
                    </a:solidFill>
                  </a:ln>
                  <a:solidFill>
                    <a:schemeClr val="accent2"/>
                  </a:solidFill>
                </a:rPr>
                <a:t>g</a:t>
              </a:r>
              <a:r>
                <a:rPr lang="en-US" sz="1400" dirty="0" smtClean="0">
                  <a:ln>
                    <a:solidFill>
                      <a:schemeClr val="bg1">
                        <a:alpha val="0"/>
                      </a:schemeClr>
                    </a:solidFill>
                  </a:ln>
                  <a:solidFill>
                    <a:schemeClr val="accent2"/>
                  </a:solidFill>
                </a:rPr>
                <a:t>et production slot</a:t>
              </a:r>
            </a:p>
          </p:txBody>
        </p:sp>
        <p:sp>
          <p:nvSpPr>
            <p:cNvPr id="22" name="Curved Left Arrow 21"/>
            <p:cNvSpPr/>
            <p:nvPr/>
          </p:nvSpPr>
          <p:spPr bwMode="auto">
            <a:xfrm>
              <a:off x="6673707" y="4205657"/>
              <a:ext cx="150687" cy="226949"/>
            </a:xfrm>
            <a:prstGeom prst="curvedLeftArrow">
              <a:avLst/>
            </a:prstGeom>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spc="-50" dirty="0" smtClean="0">
                <a:ln>
                  <a:solidFill>
                    <a:schemeClr val="bg1">
                      <a:alpha val="0"/>
                    </a:schemeClr>
                  </a:solidFill>
                </a:ln>
                <a:gradFill>
                  <a:gsLst>
                    <a:gs pos="0">
                      <a:srgbClr val="000000"/>
                    </a:gs>
                    <a:gs pos="100000">
                      <a:srgbClr val="000000"/>
                    </a:gs>
                  </a:gsLst>
                  <a:lin ang="5400000" scaled="0"/>
                </a:gradFill>
              </a:endParaRPr>
            </a:p>
          </p:txBody>
        </p:sp>
        <p:sp>
          <p:nvSpPr>
            <p:cNvPr id="30" name="Right Arrow 29"/>
            <p:cNvSpPr/>
            <p:nvPr/>
          </p:nvSpPr>
          <p:spPr bwMode="auto">
            <a:xfrm flipH="1">
              <a:off x="6143466" y="4360777"/>
              <a:ext cx="500063" cy="73522"/>
            </a:xfrm>
            <a:prstGeom prst="rightArrow">
              <a:avLst/>
            </a:prstGeom>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spc="-50" dirty="0" smtClean="0">
                <a:ln>
                  <a:solidFill>
                    <a:schemeClr val="bg1">
                      <a:alpha val="0"/>
                    </a:schemeClr>
                  </a:solidFill>
                </a:ln>
                <a:gradFill>
                  <a:gsLst>
                    <a:gs pos="0">
                      <a:srgbClr val="000000"/>
                    </a:gs>
                    <a:gs pos="100000">
                      <a:srgbClr val="000000"/>
                    </a:gs>
                  </a:gsLst>
                  <a:lin ang="5400000" scaled="0"/>
                </a:gradFill>
              </a:endParaRPr>
            </a:p>
          </p:txBody>
        </p:sp>
      </p:grpSp>
      <p:grpSp>
        <p:nvGrpSpPr>
          <p:cNvPr id="3" name="Group 2"/>
          <p:cNvGrpSpPr/>
          <p:nvPr/>
        </p:nvGrpSpPr>
        <p:grpSpPr>
          <a:xfrm>
            <a:off x="3472745" y="4726284"/>
            <a:ext cx="2098294" cy="295370"/>
            <a:chOff x="4323822" y="4511593"/>
            <a:chExt cx="2098294" cy="295370"/>
          </a:xfrm>
        </p:grpSpPr>
        <p:sp>
          <p:nvSpPr>
            <p:cNvPr id="20" name="TextBox 19"/>
            <p:cNvSpPr txBox="1"/>
            <p:nvPr/>
          </p:nvSpPr>
          <p:spPr>
            <a:xfrm>
              <a:off x="4791670" y="4591519"/>
              <a:ext cx="1630446" cy="215444"/>
            </a:xfrm>
            <a:prstGeom prst="rect">
              <a:avLst/>
            </a:prstGeom>
            <a:noFill/>
          </p:spPr>
          <p:txBody>
            <a:bodyPr wrap="none" lIns="0" tIns="0" rIns="0" bIns="0" rtlCol="0">
              <a:spAutoFit/>
            </a:bodyPr>
            <a:lstStyle/>
            <a:p>
              <a:r>
                <a:rPr lang="en-US" sz="1400" dirty="0" smtClean="0">
                  <a:ln>
                    <a:solidFill>
                      <a:schemeClr val="bg1">
                        <a:alpha val="0"/>
                      </a:schemeClr>
                    </a:solidFill>
                  </a:ln>
                  <a:solidFill>
                    <a:schemeClr val="accent2"/>
                  </a:solidFill>
                </a:rPr>
                <a:t>set status to running</a:t>
              </a:r>
            </a:p>
          </p:txBody>
        </p:sp>
        <p:sp>
          <p:nvSpPr>
            <p:cNvPr id="23" name="Curved Left Arrow 22"/>
            <p:cNvSpPr/>
            <p:nvPr/>
          </p:nvSpPr>
          <p:spPr bwMode="auto">
            <a:xfrm>
              <a:off x="4323822" y="4511593"/>
              <a:ext cx="150687" cy="219645"/>
            </a:xfrm>
            <a:prstGeom prst="curvedLeftArrow">
              <a:avLst/>
            </a:prstGeom>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spc="-50" dirty="0" smtClean="0">
                <a:ln>
                  <a:solidFill>
                    <a:schemeClr val="bg1">
                      <a:alpha val="0"/>
                    </a:schemeClr>
                  </a:solidFill>
                </a:ln>
                <a:gradFill>
                  <a:gsLst>
                    <a:gs pos="0">
                      <a:srgbClr val="000000"/>
                    </a:gs>
                    <a:gs pos="100000">
                      <a:srgbClr val="000000"/>
                    </a:gs>
                  </a:gsLst>
                  <a:lin ang="5400000" scaled="0"/>
                </a:gradFill>
              </a:endParaRPr>
            </a:p>
          </p:txBody>
        </p:sp>
      </p:grpSp>
      <p:grpSp>
        <p:nvGrpSpPr>
          <p:cNvPr id="8" name="Group 7"/>
          <p:cNvGrpSpPr/>
          <p:nvPr/>
        </p:nvGrpSpPr>
        <p:grpSpPr>
          <a:xfrm>
            <a:off x="3710081" y="4907260"/>
            <a:ext cx="2811732" cy="278887"/>
            <a:chOff x="4344550" y="4795208"/>
            <a:chExt cx="2811732" cy="278887"/>
          </a:xfrm>
        </p:grpSpPr>
        <p:sp>
          <p:nvSpPr>
            <p:cNvPr id="21" name="TextBox 20"/>
            <p:cNvSpPr txBox="1"/>
            <p:nvPr/>
          </p:nvSpPr>
          <p:spPr>
            <a:xfrm>
              <a:off x="4560828" y="4858651"/>
              <a:ext cx="2595454" cy="215444"/>
            </a:xfrm>
            <a:prstGeom prst="rect">
              <a:avLst/>
            </a:prstGeom>
            <a:noFill/>
          </p:spPr>
          <p:txBody>
            <a:bodyPr wrap="none" lIns="0" tIns="0" rIns="0" bIns="0" rtlCol="0">
              <a:spAutoFit/>
            </a:bodyPr>
            <a:lstStyle/>
            <a:p>
              <a:r>
                <a:rPr lang="en-US" sz="1400" dirty="0" smtClean="0">
                  <a:ln>
                    <a:solidFill>
                      <a:schemeClr val="bg1">
                        <a:alpha val="0"/>
                      </a:schemeClr>
                    </a:solidFill>
                  </a:ln>
                  <a:solidFill>
                    <a:schemeClr val="accent2"/>
                  </a:solidFill>
                </a:rPr>
                <a:t>wait for async operation to finish</a:t>
              </a:r>
            </a:p>
          </p:txBody>
        </p:sp>
        <p:sp>
          <p:nvSpPr>
            <p:cNvPr id="24" name="Curved Left Arrow 23"/>
            <p:cNvSpPr/>
            <p:nvPr/>
          </p:nvSpPr>
          <p:spPr bwMode="auto">
            <a:xfrm>
              <a:off x="4344550" y="4795208"/>
              <a:ext cx="150687" cy="228944"/>
            </a:xfrm>
            <a:prstGeom prst="curvedLeftArrow">
              <a:avLst/>
            </a:prstGeom>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spc="-50" dirty="0" smtClean="0">
                <a:ln>
                  <a:solidFill>
                    <a:schemeClr val="bg1">
                      <a:alpha val="0"/>
                    </a:schemeClr>
                  </a:solidFill>
                </a:ln>
                <a:gradFill>
                  <a:gsLst>
                    <a:gs pos="0">
                      <a:srgbClr val="000000"/>
                    </a:gs>
                    <a:gs pos="100000">
                      <a:srgbClr val="000000"/>
                    </a:gs>
                  </a:gsLst>
                  <a:lin ang="5400000" scaled="0"/>
                </a:gradFill>
              </a:endParaRPr>
            </a:p>
          </p:txBody>
        </p:sp>
      </p:grpSp>
      <p:grpSp>
        <p:nvGrpSpPr>
          <p:cNvPr id="25" name="Group 24"/>
          <p:cNvGrpSpPr/>
          <p:nvPr/>
        </p:nvGrpSpPr>
        <p:grpSpPr>
          <a:xfrm>
            <a:off x="6708340" y="5269401"/>
            <a:ext cx="2294292" cy="683618"/>
            <a:chOff x="8332443" y="1691640"/>
            <a:chExt cx="2294292" cy="398777"/>
          </a:xfrm>
        </p:grpSpPr>
        <p:sp>
          <p:nvSpPr>
            <p:cNvPr id="38" name="Rectangle 37"/>
            <p:cNvSpPr/>
            <p:nvPr/>
          </p:nvSpPr>
          <p:spPr bwMode="auto">
            <a:xfrm>
              <a:off x="8615055" y="1691640"/>
              <a:ext cx="2011680" cy="398777"/>
            </a:xfrm>
            <a:prstGeom prst="rect">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defTabSz="914099"/>
              <a:r>
                <a:rPr lang="en-US" sz="1500" dirty="0">
                  <a:ln>
                    <a:solidFill>
                      <a:schemeClr val="bg1">
                        <a:alpha val="0"/>
                      </a:schemeClr>
                    </a:solidFill>
                  </a:ln>
                  <a:solidFill>
                    <a:schemeClr val="bg1"/>
                  </a:solidFill>
                </a:rPr>
                <a:t>Scale out production by 1 </a:t>
              </a:r>
              <a:r>
                <a:rPr lang="en-US" sz="1500" dirty="0" smtClean="0">
                  <a:ln>
                    <a:solidFill>
                      <a:schemeClr val="bg1">
                        <a:alpha val="0"/>
                      </a:schemeClr>
                    </a:solidFill>
                  </a:ln>
                  <a:solidFill>
                    <a:schemeClr val="bg1"/>
                  </a:solidFill>
                </a:rPr>
                <a:t>instance</a:t>
              </a:r>
              <a:endParaRPr lang="en-US" sz="1500" dirty="0">
                <a:ln>
                  <a:solidFill>
                    <a:schemeClr val="bg1">
                      <a:alpha val="0"/>
                    </a:schemeClr>
                  </a:solidFill>
                </a:ln>
                <a:solidFill>
                  <a:schemeClr val="bg1"/>
                </a:solidFill>
              </a:endParaRPr>
            </a:p>
          </p:txBody>
        </p:sp>
        <p:sp>
          <p:nvSpPr>
            <p:cNvPr id="39" name="Right Brace 38"/>
            <p:cNvSpPr/>
            <p:nvPr/>
          </p:nvSpPr>
          <p:spPr>
            <a:xfrm>
              <a:off x="8332443" y="1691640"/>
              <a:ext cx="274320" cy="398777"/>
            </a:xfrm>
            <a:prstGeom prst="rightBrace">
              <a:avLst>
                <a:gd name="adj1" fmla="val 0"/>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chemeClr val="bg1">
                      <a:alpha val="0"/>
                    </a:schemeClr>
                  </a:solidFill>
                </a:ln>
              </a:endParaRPr>
            </a:p>
          </p:txBody>
        </p:sp>
      </p:grpSp>
    </p:spTree>
    <p:extLst>
      <p:ext uri="{BB962C8B-B14F-4D97-AF65-F5344CB8AC3E}">
        <p14:creationId xmlns:p14="http://schemas.microsoft.com/office/powerpoint/2010/main" val="2807416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xit" presetSubtype="0" fill="hold" nodeType="withEffect">
                                  <p:stCondLst>
                                    <p:cond delay="0"/>
                                  </p:stCondLst>
                                  <p:childTnLst>
                                    <p:animEffect transition="out" filter="fade">
                                      <p:cBhvr>
                                        <p:cTn id="25" dur="500"/>
                                        <p:tgtEl>
                                          <p:spTgt spid="26"/>
                                        </p:tgtEl>
                                      </p:cBhvr>
                                    </p:animEffect>
                                    <p:set>
                                      <p:cBhvr>
                                        <p:cTn id="26" dur="1" fill="hold">
                                          <p:stCondLst>
                                            <p:cond delay="499"/>
                                          </p:stCondLst>
                                        </p:cTn>
                                        <p:tgtEl>
                                          <p:spTgt spid="2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xit" presetSubtype="0" fill="hold" nodeType="with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xit" presetSubtype="0" fill="hold" grpId="1" nodeType="withEffect">
                                  <p:stCondLst>
                                    <p:cond delay="0"/>
                                  </p:stCondLst>
                                  <p:childTnLst>
                                    <p:animEffect transition="out" filter="fade">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xit" presetSubtype="0" fill="hold" nodeType="withEffect">
                                  <p:stCondLst>
                                    <p:cond delay="0"/>
                                  </p:stCondLst>
                                  <p:childTnLst>
                                    <p:animEffect transition="out" filter="fade">
                                      <p:cBhvr>
                                        <p:cTn id="49" dur="500"/>
                                        <p:tgtEl>
                                          <p:spTgt spid="2"/>
                                        </p:tgtEl>
                                      </p:cBhvr>
                                    </p:animEffect>
                                    <p:set>
                                      <p:cBhvr>
                                        <p:cTn id="50" dur="1" fill="hold">
                                          <p:stCondLst>
                                            <p:cond delay="499"/>
                                          </p:stCondLst>
                                        </p:cTn>
                                        <p:tgtEl>
                                          <p:spTgt spid="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par>
                                <p:cTn id="56" presetID="10" presetClass="exit" presetSubtype="0" fill="hold" nodeType="withEffect">
                                  <p:stCondLst>
                                    <p:cond delay="0"/>
                                  </p:stCondLst>
                                  <p:childTnLst>
                                    <p:animEffect transition="out" filter="fade">
                                      <p:cBhvr>
                                        <p:cTn id="57" dur="500"/>
                                        <p:tgtEl>
                                          <p:spTgt spid="3"/>
                                        </p:tgtEl>
                                      </p:cBhvr>
                                    </p:animEffect>
                                    <p:set>
                                      <p:cBhvr>
                                        <p:cTn id="58" dur="1" fill="hold">
                                          <p:stCondLst>
                                            <p:cond delay="499"/>
                                          </p:stCondLst>
                                        </p:cTn>
                                        <p:tgtEl>
                                          <p:spTgt spid="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xit" presetSubtype="0" fill="hold" nodeType="with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6" grpId="0"/>
      <p:bldP spid="5" grpId="0"/>
      <p:bldP spid="18" grpId="0"/>
      <p:bldP spid="1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Automating Your Deployment</a:t>
            </a:r>
            <a:endParaRPr lang="en-NZ" dirty="0"/>
          </a:p>
        </p:txBody>
      </p:sp>
      <p:sp>
        <p:nvSpPr>
          <p:cNvPr id="3" name="Text Placeholder 2"/>
          <p:cNvSpPr>
            <a:spLocks noGrp="1"/>
          </p:cNvSpPr>
          <p:nvPr>
            <p:ph type="body" sz="quarter" idx="10"/>
          </p:nvPr>
        </p:nvSpPr>
        <p:spPr>
          <a:xfrm>
            <a:off x="519112" y="1447799"/>
            <a:ext cx="11149013" cy="3347070"/>
          </a:xfrm>
        </p:spPr>
        <p:txBody>
          <a:bodyPr/>
          <a:lstStyle/>
          <a:p>
            <a:r>
              <a:rPr lang="en-NZ" sz="3200" dirty="0" smtClean="0">
                <a:solidFill>
                  <a:schemeClr val="accent4">
                    <a:alpha val="99000"/>
                  </a:schemeClr>
                </a:solidFill>
              </a:rPr>
              <a:t>Setting up the Service</a:t>
            </a:r>
          </a:p>
          <a:p>
            <a:r>
              <a:rPr lang="en-NZ" sz="3200" dirty="0" smtClean="0">
                <a:solidFill>
                  <a:schemeClr val="accent4">
                    <a:alpha val="99000"/>
                  </a:schemeClr>
                </a:solidFill>
              </a:rPr>
              <a:t>MSBuild </a:t>
            </a:r>
          </a:p>
          <a:p>
            <a:r>
              <a:rPr lang="en-NZ" sz="3200" dirty="0" smtClean="0">
                <a:solidFill>
                  <a:schemeClr val="accent4">
                    <a:alpha val="99000"/>
                  </a:schemeClr>
                </a:solidFill>
              </a:rPr>
              <a:t>CSPack.exe</a:t>
            </a:r>
          </a:p>
          <a:p>
            <a:r>
              <a:rPr lang="en-NZ" sz="3200" dirty="0" smtClean="0">
                <a:solidFill>
                  <a:schemeClr val="accent4">
                    <a:alpha val="99000"/>
                  </a:schemeClr>
                </a:solidFill>
              </a:rPr>
              <a:t>Upload Package to Storage</a:t>
            </a:r>
          </a:p>
          <a:p>
            <a:r>
              <a:rPr lang="en-NZ" sz="3200" dirty="0" smtClean="0">
                <a:solidFill>
                  <a:schemeClr val="accent4">
                    <a:alpha val="99000"/>
                  </a:schemeClr>
                </a:solidFill>
              </a:rPr>
              <a:t>CSManage.exe / PowerShell Cmdlet</a:t>
            </a:r>
          </a:p>
          <a:p>
            <a:pPr lvl="1"/>
            <a:r>
              <a:rPr lang="en-NZ" dirty="0" smtClean="0"/>
              <a:t>Deploy</a:t>
            </a:r>
          </a:p>
          <a:p>
            <a:pPr lvl="1"/>
            <a:r>
              <a:rPr lang="en-NZ" dirty="0" smtClean="0"/>
              <a:t>Run</a:t>
            </a:r>
          </a:p>
        </p:txBody>
      </p:sp>
      <p:sp>
        <p:nvSpPr>
          <p:cNvPr id="8" name="Freeform 7"/>
          <p:cNvSpPr>
            <a:spLocks noEditPoints="1"/>
          </p:cNvSpPr>
          <p:nvPr/>
        </p:nvSpPr>
        <p:spPr bwMode="auto">
          <a:xfrm>
            <a:off x="7825274" y="2821463"/>
            <a:ext cx="2513044" cy="2520000"/>
          </a:xfrm>
          <a:custGeom>
            <a:avLst/>
            <a:gdLst>
              <a:gd name="T0" fmla="*/ 918 w 918"/>
              <a:gd name="T1" fmla="*/ 150 h 920"/>
              <a:gd name="T2" fmla="*/ 918 w 918"/>
              <a:gd name="T3" fmla="*/ 920 h 920"/>
              <a:gd name="T4" fmla="*/ 150 w 918"/>
              <a:gd name="T5" fmla="*/ 920 h 920"/>
              <a:gd name="T6" fmla="*/ 150 w 918"/>
              <a:gd name="T7" fmla="*/ 764 h 920"/>
              <a:gd name="T8" fmla="*/ 0 w 918"/>
              <a:gd name="T9" fmla="*/ 764 h 920"/>
              <a:gd name="T10" fmla="*/ 0 w 918"/>
              <a:gd name="T11" fmla="*/ 0 h 920"/>
              <a:gd name="T12" fmla="*/ 762 w 918"/>
              <a:gd name="T13" fmla="*/ 0 h 920"/>
              <a:gd name="T14" fmla="*/ 762 w 918"/>
              <a:gd name="T15" fmla="*/ 150 h 920"/>
              <a:gd name="T16" fmla="*/ 918 w 918"/>
              <a:gd name="T17" fmla="*/ 150 h 920"/>
              <a:gd name="T18" fmla="*/ 918 w 918"/>
              <a:gd name="T19" fmla="*/ 150 h 920"/>
              <a:gd name="T20" fmla="*/ 150 w 918"/>
              <a:gd name="T21" fmla="*/ 726 h 920"/>
              <a:gd name="T22" fmla="*/ 150 w 918"/>
              <a:gd name="T23" fmla="*/ 150 h 920"/>
              <a:gd name="T24" fmla="*/ 724 w 918"/>
              <a:gd name="T25" fmla="*/ 150 h 920"/>
              <a:gd name="T26" fmla="*/ 724 w 918"/>
              <a:gd name="T27" fmla="*/ 37 h 920"/>
              <a:gd name="T28" fmla="*/ 38 w 918"/>
              <a:gd name="T29" fmla="*/ 37 h 920"/>
              <a:gd name="T30" fmla="*/ 38 w 918"/>
              <a:gd name="T31" fmla="*/ 726 h 920"/>
              <a:gd name="T32" fmla="*/ 150 w 918"/>
              <a:gd name="T33" fmla="*/ 726 h 920"/>
              <a:gd name="T34" fmla="*/ 150 w 918"/>
              <a:gd name="T35" fmla="*/ 726 h 920"/>
              <a:gd name="T36" fmla="*/ 781 w 918"/>
              <a:gd name="T37" fmla="*/ 532 h 920"/>
              <a:gd name="T38" fmla="*/ 525 w 918"/>
              <a:gd name="T39" fmla="*/ 350 h 920"/>
              <a:gd name="T40" fmla="*/ 525 w 918"/>
              <a:gd name="T41" fmla="*/ 476 h 920"/>
              <a:gd name="T42" fmla="*/ 288 w 918"/>
              <a:gd name="T43" fmla="*/ 476 h 920"/>
              <a:gd name="T44" fmla="*/ 288 w 918"/>
              <a:gd name="T45" fmla="*/ 588 h 920"/>
              <a:gd name="T46" fmla="*/ 525 w 918"/>
              <a:gd name="T47" fmla="*/ 588 h 920"/>
              <a:gd name="T48" fmla="*/ 525 w 918"/>
              <a:gd name="T49" fmla="*/ 720 h 920"/>
              <a:gd name="T50" fmla="*/ 781 w 918"/>
              <a:gd name="T51" fmla="*/ 532 h 920"/>
              <a:gd name="T52" fmla="*/ 781 w 918"/>
              <a:gd name="T53" fmla="*/ 53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8" h="920">
                <a:moveTo>
                  <a:pt x="918" y="150"/>
                </a:moveTo>
                <a:cubicBezTo>
                  <a:pt x="918" y="920"/>
                  <a:pt x="918" y="920"/>
                  <a:pt x="918" y="920"/>
                </a:cubicBezTo>
                <a:cubicBezTo>
                  <a:pt x="150" y="920"/>
                  <a:pt x="150" y="920"/>
                  <a:pt x="150" y="920"/>
                </a:cubicBezTo>
                <a:cubicBezTo>
                  <a:pt x="150" y="764"/>
                  <a:pt x="150" y="764"/>
                  <a:pt x="150" y="764"/>
                </a:cubicBezTo>
                <a:cubicBezTo>
                  <a:pt x="0" y="764"/>
                  <a:pt x="0" y="764"/>
                  <a:pt x="0" y="764"/>
                </a:cubicBezTo>
                <a:cubicBezTo>
                  <a:pt x="0" y="0"/>
                  <a:pt x="0" y="0"/>
                  <a:pt x="0" y="0"/>
                </a:cubicBezTo>
                <a:cubicBezTo>
                  <a:pt x="762" y="0"/>
                  <a:pt x="762" y="0"/>
                  <a:pt x="762" y="0"/>
                </a:cubicBezTo>
                <a:cubicBezTo>
                  <a:pt x="762" y="150"/>
                  <a:pt x="762" y="150"/>
                  <a:pt x="762" y="150"/>
                </a:cubicBezTo>
                <a:cubicBezTo>
                  <a:pt x="918" y="150"/>
                  <a:pt x="918" y="150"/>
                  <a:pt x="918" y="150"/>
                </a:cubicBezTo>
                <a:cubicBezTo>
                  <a:pt x="918" y="150"/>
                  <a:pt x="918" y="150"/>
                  <a:pt x="918" y="150"/>
                </a:cubicBezTo>
                <a:close/>
                <a:moveTo>
                  <a:pt x="150" y="726"/>
                </a:moveTo>
                <a:cubicBezTo>
                  <a:pt x="150" y="150"/>
                  <a:pt x="150" y="150"/>
                  <a:pt x="150" y="150"/>
                </a:cubicBezTo>
                <a:cubicBezTo>
                  <a:pt x="724" y="150"/>
                  <a:pt x="724" y="150"/>
                  <a:pt x="724" y="150"/>
                </a:cubicBezTo>
                <a:cubicBezTo>
                  <a:pt x="724" y="37"/>
                  <a:pt x="724" y="37"/>
                  <a:pt x="724" y="37"/>
                </a:cubicBezTo>
                <a:cubicBezTo>
                  <a:pt x="38" y="37"/>
                  <a:pt x="38" y="37"/>
                  <a:pt x="38" y="37"/>
                </a:cubicBezTo>
                <a:cubicBezTo>
                  <a:pt x="38" y="726"/>
                  <a:pt x="38" y="726"/>
                  <a:pt x="38" y="726"/>
                </a:cubicBezTo>
                <a:cubicBezTo>
                  <a:pt x="150" y="726"/>
                  <a:pt x="150" y="726"/>
                  <a:pt x="150" y="726"/>
                </a:cubicBezTo>
                <a:cubicBezTo>
                  <a:pt x="150" y="726"/>
                  <a:pt x="150" y="726"/>
                  <a:pt x="150" y="726"/>
                </a:cubicBezTo>
                <a:close/>
                <a:moveTo>
                  <a:pt x="781" y="532"/>
                </a:moveTo>
                <a:cubicBezTo>
                  <a:pt x="525" y="350"/>
                  <a:pt x="525" y="350"/>
                  <a:pt x="525" y="350"/>
                </a:cubicBezTo>
                <a:cubicBezTo>
                  <a:pt x="525" y="476"/>
                  <a:pt x="525" y="476"/>
                  <a:pt x="525" y="476"/>
                </a:cubicBezTo>
                <a:cubicBezTo>
                  <a:pt x="288" y="476"/>
                  <a:pt x="288" y="476"/>
                  <a:pt x="288" y="476"/>
                </a:cubicBezTo>
                <a:cubicBezTo>
                  <a:pt x="288" y="588"/>
                  <a:pt x="288" y="588"/>
                  <a:pt x="288" y="588"/>
                </a:cubicBezTo>
                <a:cubicBezTo>
                  <a:pt x="525" y="588"/>
                  <a:pt x="525" y="588"/>
                  <a:pt x="525" y="588"/>
                </a:cubicBezTo>
                <a:cubicBezTo>
                  <a:pt x="525" y="720"/>
                  <a:pt x="525" y="720"/>
                  <a:pt x="525" y="720"/>
                </a:cubicBezTo>
                <a:cubicBezTo>
                  <a:pt x="781" y="532"/>
                  <a:pt x="781" y="532"/>
                  <a:pt x="781" y="532"/>
                </a:cubicBezTo>
                <a:cubicBezTo>
                  <a:pt x="781" y="532"/>
                  <a:pt x="781" y="532"/>
                  <a:pt x="781" y="53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29126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Automating Your Deployment</a:t>
            </a:r>
            <a:endParaRPr lang="en-NZ" dirty="0"/>
          </a:p>
        </p:txBody>
      </p:sp>
      <p:sp>
        <p:nvSpPr>
          <p:cNvPr id="3" name="Text Placeholder 2"/>
          <p:cNvSpPr>
            <a:spLocks noGrp="1"/>
          </p:cNvSpPr>
          <p:nvPr>
            <p:ph type="body" sz="quarter" idx="10"/>
          </p:nvPr>
        </p:nvSpPr>
        <p:spPr>
          <a:xfrm>
            <a:off x="519112" y="1447799"/>
            <a:ext cx="11149013" cy="2225225"/>
          </a:xfrm>
        </p:spPr>
        <p:txBody>
          <a:bodyPr/>
          <a:lstStyle/>
          <a:p>
            <a:pPr lvl="0"/>
            <a:r>
              <a:rPr lang="en-NZ" sz="3200" dirty="0">
                <a:solidFill>
                  <a:schemeClr val="accent4">
                    <a:alpha val="99000"/>
                  </a:schemeClr>
                </a:solidFill>
              </a:rPr>
              <a:t>Test</a:t>
            </a:r>
          </a:p>
          <a:p>
            <a:pPr lvl="0"/>
            <a:r>
              <a:rPr lang="en-NZ" sz="3200" dirty="0">
                <a:solidFill>
                  <a:schemeClr val="accent4">
                    <a:alpha val="99000"/>
                  </a:schemeClr>
                </a:solidFill>
              </a:rPr>
              <a:t>CSManage.exe / PowerShell Cmdlet</a:t>
            </a:r>
          </a:p>
          <a:p>
            <a:pPr lvl="1"/>
            <a:r>
              <a:rPr lang="en-NZ" dirty="0"/>
              <a:t>Suspend</a:t>
            </a:r>
          </a:p>
          <a:p>
            <a:pPr lvl="1"/>
            <a:r>
              <a:rPr lang="en-NZ" dirty="0"/>
              <a:t>Delete</a:t>
            </a:r>
          </a:p>
          <a:p>
            <a:pPr lvl="1"/>
            <a:r>
              <a:rPr lang="en-NZ" dirty="0"/>
              <a:t>MS Build Script Example:</a:t>
            </a:r>
          </a:p>
          <a:p>
            <a:pPr lvl="1"/>
            <a:r>
              <a:rPr lang="en-US" dirty="0">
                <a:hlinkClick r:id="rId3"/>
              </a:rPr>
              <a:t>http://tinyurl.com/4uhal5t</a:t>
            </a:r>
            <a:endParaRPr lang="en-US" dirty="0"/>
          </a:p>
        </p:txBody>
      </p:sp>
      <p:sp>
        <p:nvSpPr>
          <p:cNvPr id="4" name="Freeform 3"/>
          <p:cNvSpPr>
            <a:spLocks noEditPoints="1"/>
          </p:cNvSpPr>
          <p:nvPr/>
        </p:nvSpPr>
        <p:spPr bwMode="auto">
          <a:xfrm>
            <a:off x="7825274" y="2821463"/>
            <a:ext cx="2513044" cy="2520000"/>
          </a:xfrm>
          <a:custGeom>
            <a:avLst/>
            <a:gdLst>
              <a:gd name="T0" fmla="*/ 918 w 918"/>
              <a:gd name="T1" fmla="*/ 150 h 920"/>
              <a:gd name="T2" fmla="*/ 918 w 918"/>
              <a:gd name="T3" fmla="*/ 920 h 920"/>
              <a:gd name="T4" fmla="*/ 150 w 918"/>
              <a:gd name="T5" fmla="*/ 920 h 920"/>
              <a:gd name="T6" fmla="*/ 150 w 918"/>
              <a:gd name="T7" fmla="*/ 764 h 920"/>
              <a:gd name="T8" fmla="*/ 0 w 918"/>
              <a:gd name="T9" fmla="*/ 764 h 920"/>
              <a:gd name="T10" fmla="*/ 0 w 918"/>
              <a:gd name="T11" fmla="*/ 0 h 920"/>
              <a:gd name="T12" fmla="*/ 762 w 918"/>
              <a:gd name="T13" fmla="*/ 0 h 920"/>
              <a:gd name="T14" fmla="*/ 762 w 918"/>
              <a:gd name="T15" fmla="*/ 150 h 920"/>
              <a:gd name="T16" fmla="*/ 918 w 918"/>
              <a:gd name="T17" fmla="*/ 150 h 920"/>
              <a:gd name="T18" fmla="*/ 918 w 918"/>
              <a:gd name="T19" fmla="*/ 150 h 920"/>
              <a:gd name="T20" fmla="*/ 150 w 918"/>
              <a:gd name="T21" fmla="*/ 726 h 920"/>
              <a:gd name="T22" fmla="*/ 150 w 918"/>
              <a:gd name="T23" fmla="*/ 150 h 920"/>
              <a:gd name="T24" fmla="*/ 724 w 918"/>
              <a:gd name="T25" fmla="*/ 150 h 920"/>
              <a:gd name="T26" fmla="*/ 724 w 918"/>
              <a:gd name="T27" fmla="*/ 37 h 920"/>
              <a:gd name="T28" fmla="*/ 38 w 918"/>
              <a:gd name="T29" fmla="*/ 37 h 920"/>
              <a:gd name="T30" fmla="*/ 38 w 918"/>
              <a:gd name="T31" fmla="*/ 726 h 920"/>
              <a:gd name="T32" fmla="*/ 150 w 918"/>
              <a:gd name="T33" fmla="*/ 726 h 920"/>
              <a:gd name="T34" fmla="*/ 150 w 918"/>
              <a:gd name="T35" fmla="*/ 726 h 920"/>
              <a:gd name="T36" fmla="*/ 781 w 918"/>
              <a:gd name="T37" fmla="*/ 532 h 920"/>
              <a:gd name="T38" fmla="*/ 525 w 918"/>
              <a:gd name="T39" fmla="*/ 350 h 920"/>
              <a:gd name="T40" fmla="*/ 525 w 918"/>
              <a:gd name="T41" fmla="*/ 476 h 920"/>
              <a:gd name="T42" fmla="*/ 288 w 918"/>
              <a:gd name="T43" fmla="*/ 476 h 920"/>
              <a:gd name="T44" fmla="*/ 288 w 918"/>
              <a:gd name="T45" fmla="*/ 588 h 920"/>
              <a:gd name="T46" fmla="*/ 525 w 918"/>
              <a:gd name="T47" fmla="*/ 588 h 920"/>
              <a:gd name="T48" fmla="*/ 525 w 918"/>
              <a:gd name="T49" fmla="*/ 720 h 920"/>
              <a:gd name="T50" fmla="*/ 781 w 918"/>
              <a:gd name="T51" fmla="*/ 532 h 920"/>
              <a:gd name="T52" fmla="*/ 781 w 918"/>
              <a:gd name="T53" fmla="*/ 53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8" h="920">
                <a:moveTo>
                  <a:pt x="918" y="150"/>
                </a:moveTo>
                <a:cubicBezTo>
                  <a:pt x="918" y="920"/>
                  <a:pt x="918" y="920"/>
                  <a:pt x="918" y="920"/>
                </a:cubicBezTo>
                <a:cubicBezTo>
                  <a:pt x="150" y="920"/>
                  <a:pt x="150" y="920"/>
                  <a:pt x="150" y="920"/>
                </a:cubicBezTo>
                <a:cubicBezTo>
                  <a:pt x="150" y="764"/>
                  <a:pt x="150" y="764"/>
                  <a:pt x="150" y="764"/>
                </a:cubicBezTo>
                <a:cubicBezTo>
                  <a:pt x="0" y="764"/>
                  <a:pt x="0" y="764"/>
                  <a:pt x="0" y="764"/>
                </a:cubicBezTo>
                <a:cubicBezTo>
                  <a:pt x="0" y="0"/>
                  <a:pt x="0" y="0"/>
                  <a:pt x="0" y="0"/>
                </a:cubicBezTo>
                <a:cubicBezTo>
                  <a:pt x="762" y="0"/>
                  <a:pt x="762" y="0"/>
                  <a:pt x="762" y="0"/>
                </a:cubicBezTo>
                <a:cubicBezTo>
                  <a:pt x="762" y="150"/>
                  <a:pt x="762" y="150"/>
                  <a:pt x="762" y="150"/>
                </a:cubicBezTo>
                <a:cubicBezTo>
                  <a:pt x="918" y="150"/>
                  <a:pt x="918" y="150"/>
                  <a:pt x="918" y="150"/>
                </a:cubicBezTo>
                <a:cubicBezTo>
                  <a:pt x="918" y="150"/>
                  <a:pt x="918" y="150"/>
                  <a:pt x="918" y="150"/>
                </a:cubicBezTo>
                <a:close/>
                <a:moveTo>
                  <a:pt x="150" y="726"/>
                </a:moveTo>
                <a:cubicBezTo>
                  <a:pt x="150" y="150"/>
                  <a:pt x="150" y="150"/>
                  <a:pt x="150" y="150"/>
                </a:cubicBezTo>
                <a:cubicBezTo>
                  <a:pt x="724" y="150"/>
                  <a:pt x="724" y="150"/>
                  <a:pt x="724" y="150"/>
                </a:cubicBezTo>
                <a:cubicBezTo>
                  <a:pt x="724" y="37"/>
                  <a:pt x="724" y="37"/>
                  <a:pt x="724" y="37"/>
                </a:cubicBezTo>
                <a:cubicBezTo>
                  <a:pt x="38" y="37"/>
                  <a:pt x="38" y="37"/>
                  <a:pt x="38" y="37"/>
                </a:cubicBezTo>
                <a:cubicBezTo>
                  <a:pt x="38" y="726"/>
                  <a:pt x="38" y="726"/>
                  <a:pt x="38" y="726"/>
                </a:cubicBezTo>
                <a:cubicBezTo>
                  <a:pt x="150" y="726"/>
                  <a:pt x="150" y="726"/>
                  <a:pt x="150" y="726"/>
                </a:cubicBezTo>
                <a:cubicBezTo>
                  <a:pt x="150" y="726"/>
                  <a:pt x="150" y="726"/>
                  <a:pt x="150" y="726"/>
                </a:cubicBezTo>
                <a:close/>
                <a:moveTo>
                  <a:pt x="781" y="532"/>
                </a:moveTo>
                <a:cubicBezTo>
                  <a:pt x="525" y="350"/>
                  <a:pt x="525" y="350"/>
                  <a:pt x="525" y="350"/>
                </a:cubicBezTo>
                <a:cubicBezTo>
                  <a:pt x="525" y="476"/>
                  <a:pt x="525" y="476"/>
                  <a:pt x="525" y="476"/>
                </a:cubicBezTo>
                <a:cubicBezTo>
                  <a:pt x="288" y="476"/>
                  <a:pt x="288" y="476"/>
                  <a:pt x="288" y="476"/>
                </a:cubicBezTo>
                <a:cubicBezTo>
                  <a:pt x="288" y="588"/>
                  <a:pt x="288" y="588"/>
                  <a:pt x="288" y="588"/>
                </a:cubicBezTo>
                <a:cubicBezTo>
                  <a:pt x="525" y="588"/>
                  <a:pt x="525" y="588"/>
                  <a:pt x="525" y="588"/>
                </a:cubicBezTo>
                <a:cubicBezTo>
                  <a:pt x="525" y="720"/>
                  <a:pt x="525" y="720"/>
                  <a:pt x="525" y="720"/>
                </a:cubicBezTo>
                <a:cubicBezTo>
                  <a:pt x="781" y="532"/>
                  <a:pt x="781" y="532"/>
                  <a:pt x="781" y="532"/>
                </a:cubicBezTo>
                <a:cubicBezTo>
                  <a:pt x="781" y="532"/>
                  <a:pt x="781" y="532"/>
                  <a:pt x="781" y="53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597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Minimizing Downtime</a:t>
            </a:r>
            <a:endParaRPr lang="en-US" dirty="0"/>
          </a:p>
        </p:txBody>
      </p:sp>
    </p:spTree>
    <p:extLst>
      <p:ext uri="{BB962C8B-B14F-4D97-AF65-F5344CB8AC3E}">
        <p14:creationId xmlns:p14="http://schemas.microsoft.com/office/powerpoint/2010/main" val="147866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Fault &amp; Upgrade Domains</a:t>
            </a:r>
            <a:endParaRPr lang="en-NZ" dirty="0"/>
          </a:p>
        </p:txBody>
      </p:sp>
      <p:sp>
        <p:nvSpPr>
          <p:cNvPr id="3" name="Text Placeholder 2"/>
          <p:cNvSpPr>
            <a:spLocks noGrp="1"/>
          </p:cNvSpPr>
          <p:nvPr>
            <p:ph type="body" sz="quarter" idx="10"/>
          </p:nvPr>
        </p:nvSpPr>
        <p:spPr>
          <a:xfrm>
            <a:off x="519113" y="1447799"/>
            <a:ext cx="7167280" cy="4662815"/>
          </a:xfrm>
        </p:spPr>
        <p:txBody>
          <a:bodyPr/>
          <a:lstStyle/>
          <a:p>
            <a:r>
              <a:rPr lang="en-NZ" sz="3600" dirty="0" smtClean="0">
                <a:solidFill>
                  <a:schemeClr val="accent2">
                    <a:alpha val="99000"/>
                  </a:schemeClr>
                </a:solidFill>
              </a:rPr>
              <a:t>Fault Domains</a:t>
            </a:r>
          </a:p>
          <a:p>
            <a:pPr lvl="1"/>
            <a:r>
              <a:rPr lang="en-NZ" dirty="0" smtClean="0"/>
              <a:t>Represent groups of  resources anticipated to fail together</a:t>
            </a:r>
          </a:p>
          <a:p>
            <a:pPr lvl="1"/>
            <a:r>
              <a:rPr lang="en-NZ" sz="1600" dirty="0" smtClean="0"/>
              <a:t>i.e. Same rack, same server</a:t>
            </a:r>
          </a:p>
          <a:p>
            <a:pPr lvl="1"/>
            <a:r>
              <a:rPr lang="en-NZ" dirty="0" smtClean="0"/>
              <a:t>Fabric spreads instances across fault domains</a:t>
            </a:r>
          </a:p>
          <a:p>
            <a:pPr lvl="1"/>
            <a:r>
              <a:rPr lang="en-NZ" dirty="0" smtClean="0"/>
              <a:t>Default of 2</a:t>
            </a:r>
          </a:p>
          <a:p>
            <a:pPr lvl="1"/>
            <a:endParaRPr lang="en-NZ" dirty="0" smtClean="0"/>
          </a:p>
          <a:p>
            <a:r>
              <a:rPr lang="en-NZ" sz="3600" dirty="0">
                <a:solidFill>
                  <a:schemeClr val="accent2">
                    <a:alpha val="99000"/>
                  </a:schemeClr>
                </a:solidFill>
              </a:rPr>
              <a:t>Upgrade Domains</a:t>
            </a:r>
          </a:p>
          <a:p>
            <a:pPr lvl="1"/>
            <a:r>
              <a:rPr lang="en-NZ" dirty="0" smtClean="0"/>
              <a:t>Represents groups of resources that will be upgraded together</a:t>
            </a:r>
          </a:p>
          <a:p>
            <a:pPr lvl="1"/>
            <a:r>
              <a:rPr lang="en-NZ" dirty="0" smtClean="0"/>
              <a:t>Specified by upgradeDomainCount in ServiceDefinition</a:t>
            </a:r>
          </a:p>
          <a:p>
            <a:pPr lvl="1"/>
            <a:r>
              <a:rPr lang="en-NZ" dirty="0" smtClean="0"/>
              <a:t>Default of 5</a:t>
            </a:r>
          </a:p>
          <a:p>
            <a:pPr lvl="1"/>
            <a:endParaRPr lang="en-NZ" dirty="0" smtClean="0"/>
          </a:p>
          <a:p>
            <a:r>
              <a:rPr lang="en-NZ" sz="3600" dirty="0">
                <a:solidFill>
                  <a:schemeClr val="accent2">
                    <a:alpha val="99000"/>
                  </a:schemeClr>
                </a:solidFill>
              </a:rPr>
              <a:t>Fabric splits Upgrade Domains across Fault Domains </a:t>
            </a:r>
            <a:r>
              <a:rPr lang="en-NZ" sz="3600" dirty="0" smtClean="0">
                <a:solidFill>
                  <a:schemeClr val="accent2">
                    <a:alpha val="99000"/>
                  </a:schemeClr>
                </a:solidFill>
              </a:rPr>
              <a:t>and </a:t>
            </a:r>
            <a:r>
              <a:rPr lang="en-NZ" sz="3600" dirty="0">
                <a:solidFill>
                  <a:schemeClr val="accent2">
                    <a:alpha val="99000"/>
                  </a:schemeClr>
                </a:solidFill>
              </a:rPr>
              <a:t>Across Roles</a:t>
            </a:r>
          </a:p>
        </p:txBody>
      </p:sp>
      <p:sp>
        <p:nvSpPr>
          <p:cNvPr id="7" name="Freeform 11"/>
          <p:cNvSpPr>
            <a:spLocks noEditPoints="1"/>
          </p:cNvSpPr>
          <p:nvPr/>
        </p:nvSpPr>
        <p:spPr bwMode="black">
          <a:xfrm>
            <a:off x="8471954" y="2797911"/>
            <a:ext cx="2315868" cy="2315264"/>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614333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1701771" y="2841240"/>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smtClean="0">
              <a:ln>
                <a:solidFill>
                  <a:schemeClr val="bg1">
                    <a:alpha val="0"/>
                  </a:schemeClr>
                </a:solidFill>
              </a:ln>
              <a:gradFill>
                <a:gsLst>
                  <a:gs pos="0">
                    <a:srgbClr val="000000"/>
                  </a:gs>
                  <a:gs pos="100000">
                    <a:srgbClr val="000000"/>
                  </a:gs>
                </a:gsLst>
                <a:lin ang="5400000" scaled="0"/>
              </a:gradFill>
            </a:endParaRPr>
          </a:p>
        </p:txBody>
      </p:sp>
      <p:sp>
        <p:nvSpPr>
          <p:cNvPr id="9" name="Rectangle 8"/>
          <p:cNvSpPr/>
          <p:nvPr/>
        </p:nvSpPr>
        <p:spPr bwMode="auto">
          <a:xfrm>
            <a:off x="1559083" y="2716219"/>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a:ln>
                <a:solidFill>
                  <a:schemeClr val="bg1">
                    <a:alpha val="0"/>
                  </a:schemeClr>
                </a:solidFill>
              </a:ln>
              <a:gradFill>
                <a:gsLst>
                  <a:gs pos="0">
                    <a:srgbClr val="000000"/>
                  </a:gs>
                  <a:gs pos="100000">
                    <a:srgbClr val="000000"/>
                  </a:gs>
                </a:gsLst>
                <a:lin ang="5400000" scaled="0"/>
              </a:gradFill>
            </a:endParaRPr>
          </a:p>
        </p:txBody>
      </p:sp>
      <p:sp>
        <p:nvSpPr>
          <p:cNvPr id="8" name="Rectangle 7"/>
          <p:cNvSpPr/>
          <p:nvPr/>
        </p:nvSpPr>
        <p:spPr bwMode="auto">
          <a:xfrm>
            <a:off x="1435056" y="2591198"/>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spc="-50" dirty="0">
                <a:ln>
                  <a:solidFill>
                    <a:schemeClr val="bg1">
                      <a:alpha val="0"/>
                    </a:schemeClr>
                  </a:solidFill>
                </a:ln>
                <a:gradFill>
                  <a:gsLst>
                    <a:gs pos="0">
                      <a:srgbClr val="000000"/>
                    </a:gs>
                    <a:gs pos="100000">
                      <a:srgbClr val="000000"/>
                    </a:gs>
                  </a:gsLst>
                  <a:lin ang="5400000" scaled="0"/>
                </a:gradFill>
              </a:rPr>
              <a:t>Web Role</a:t>
            </a:r>
          </a:p>
        </p:txBody>
      </p:sp>
      <p:sp>
        <p:nvSpPr>
          <p:cNvPr id="2" name="Title 1"/>
          <p:cNvSpPr>
            <a:spLocks noGrp="1"/>
          </p:cNvSpPr>
          <p:nvPr>
            <p:ph type="title"/>
          </p:nvPr>
        </p:nvSpPr>
        <p:spPr/>
        <p:txBody>
          <a:bodyPr/>
          <a:lstStyle/>
          <a:p>
            <a:r>
              <a:rPr lang="en-US" dirty="0" smtClean="0"/>
              <a:t>Example Service Model for Upgrade</a:t>
            </a:r>
            <a:endParaRPr lang="en-US" dirty="0"/>
          </a:p>
        </p:txBody>
      </p:sp>
      <p:sp>
        <p:nvSpPr>
          <p:cNvPr id="11" name="Rectangle 10"/>
          <p:cNvSpPr/>
          <p:nvPr/>
        </p:nvSpPr>
        <p:spPr bwMode="auto">
          <a:xfrm>
            <a:off x="1311029" y="2466177"/>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a:ln>
                <a:solidFill>
                  <a:schemeClr val="bg1">
                    <a:alpha val="0"/>
                  </a:schemeClr>
                </a:solidFill>
              </a:ln>
              <a:gradFill>
                <a:gsLst>
                  <a:gs pos="0">
                    <a:srgbClr val="000000"/>
                  </a:gs>
                  <a:gs pos="100000">
                    <a:srgbClr val="000000"/>
                  </a:gs>
                </a:gsLst>
                <a:lin ang="5400000" scaled="0"/>
              </a:gradFill>
            </a:endParaRPr>
          </a:p>
        </p:txBody>
      </p:sp>
      <p:sp>
        <p:nvSpPr>
          <p:cNvPr id="4" name="Rectangle 3"/>
          <p:cNvSpPr/>
          <p:nvPr/>
        </p:nvSpPr>
        <p:spPr bwMode="auto">
          <a:xfrm>
            <a:off x="1187002" y="2341156"/>
            <a:ext cx="2921115" cy="2421583"/>
          </a:xfrm>
          <a:prstGeom prst="rect">
            <a:avLst/>
          </a:prstGeom>
          <a:solidFill>
            <a:schemeClr val="accent4"/>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US" sz="3600" spc="-50" dirty="0">
                <a:ln>
                  <a:solidFill>
                    <a:schemeClr val="bg1">
                      <a:alpha val="0"/>
                    </a:schemeClr>
                  </a:solidFill>
                </a:ln>
                <a:solidFill>
                  <a:schemeClr val="bg1"/>
                </a:solidFill>
                <a:latin typeface="Segoe UI Light" pitchFamily="34" charset="0"/>
              </a:rPr>
              <a:t>Web </a:t>
            </a:r>
            <a:r>
              <a:rPr lang="en-US" sz="3600" spc="-50" dirty="0" smtClean="0">
                <a:ln>
                  <a:solidFill>
                    <a:schemeClr val="bg1">
                      <a:alpha val="0"/>
                    </a:schemeClr>
                  </a:solidFill>
                </a:ln>
                <a:solidFill>
                  <a:schemeClr val="bg1"/>
                </a:solidFill>
                <a:latin typeface="Segoe UI Light" pitchFamily="34" charset="0"/>
              </a:rPr>
              <a:t/>
            </a:r>
            <a:br>
              <a:rPr lang="en-US" sz="3600" spc="-50" dirty="0" smtClean="0">
                <a:ln>
                  <a:solidFill>
                    <a:schemeClr val="bg1">
                      <a:alpha val="0"/>
                    </a:schemeClr>
                  </a:solidFill>
                </a:ln>
                <a:solidFill>
                  <a:schemeClr val="bg1"/>
                </a:solidFill>
                <a:latin typeface="Segoe UI Light" pitchFamily="34" charset="0"/>
              </a:rPr>
            </a:br>
            <a:r>
              <a:rPr lang="en-US" sz="3600" spc="-50" dirty="0" smtClean="0">
                <a:ln>
                  <a:solidFill>
                    <a:schemeClr val="bg1">
                      <a:alpha val="0"/>
                    </a:schemeClr>
                  </a:solidFill>
                </a:ln>
                <a:solidFill>
                  <a:schemeClr val="bg1"/>
                </a:solidFill>
                <a:latin typeface="Segoe UI Light" pitchFamily="34" charset="0"/>
              </a:rPr>
              <a:t>Role</a:t>
            </a:r>
            <a:endParaRPr lang="en-US" sz="3600" spc="-50" dirty="0">
              <a:ln>
                <a:solidFill>
                  <a:schemeClr val="bg1">
                    <a:alpha val="0"/>
                  </a:schemeClr>
                </a:solidFill>
              </a:ln>
              <a:solidFill>
                <a:schemeClr val="bg1"/>
              </a:solidFill>
              <a:latin typeface="Segoe UI Light" pitchFamily="34" charset="0"/>
            </a:endParaRPr>
          </a:p>
        </p:txBody>
      </p:sp>
      <p:cxnSp>
        <p:nvCxnSpPr>
          <p:cNvPr id="6" name="Straight Arrow Connector 5"/>
          <p:cNvCxnSpPr/>
          <p:nvPr/>
        </p:nvCxnSpPr>
        <p:spPr>
          <a:xfrm flipV="1">
            <a:off x="2647559" y="1868189"/>
            <a:ext cx="0" cy="472966"/>
          </a:xfrm>
          <a:prstGeom prst="straightConnector1">
            <a:avLst/>
          </a:prstGeom>
          <a:ln w="57150">
            <a:tailEnd type="oval"/>
          </a:ln>
          <a:effectLst/>
        </p:spPr>
        <p:style>
          <a:lnRef idx="3">
            <a:schemeClr val="accent4"/>
          </a:lnRef>
          <a:fillRef idx="0">
            <a:schemeClr val="accent4"/>
          </a:fillRef>
          <a:effectRef idx="2">
            <a:schemeClr val="accent4"/>
          </a:effectRef>
          <a:fontRef idx="minor">
            <a:schemeClr val="tx1"/>
          </a:fontRef>
        </p:style>
      </p:cxnSp>
      <p:sp>
        <p:nvSpPr>
          <p:cNvPr id="10" name="TextBox 9"/>
          <p:cNvSpPr txBox="1"/>
          <p:nvPr/>
        </p:nvSpPr>
        <p:spPr>
          <a:xfrm>
            <a:off x="1764151" y="5477142"/>
            <a:ext cx="1954061" cy="369332"/>
          </a:xfrm>
          <a:prstGeom prst="rect">
            <a:avLst/>
          </a:prstGeom>
          <a:noFill/>
        </p:spPr>
        <p:txBody>
          <a:bodyPr wrap="none" lIns="0" tIns="0" rIns="0" bIns="0" rtlCol="0">
            <a:spAutoFit/>
          </a:bodyPr>
          <a:lstStyle/>
          <a:p>
            <a:r>
              <a:rPr lang="en-US" sz="2400" dirty="0" smtClean="0">
                <a:ln>
                  <a:solidFill>
                    <a:schemeClr val="bg1">
                      <a:alpha val="0"/>
                    </a:schemeClr>
                  </a:solidFill>
                </a:ln>
                <a:solidFill>
                  <a:srgbClr val="595959"/>
                </a:solidFill>
              </a:rPr>
              <a:t>Four Instances</a:t>
            </a:r>
          </a:p>
        </p:txBody>
      </p:sp>
      <p:sp>
        <p:nvSpPr>
          <p:cNvPr id="13" name="Rectangle 12"/>
          <p:cNvSpPr/>
          <p:nvPr/>
        </p:nvSpPr>
        <p:spPr bwMode="auto">
          <a:xfrm>
            <a:off x="5413774" y="2775999"/>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a:ln>
                <a:solidFill>
                  <a:schemeClr val="bg1">
                    <a:alpha val="0"/>
                  </a:schemeClr>
                </a:solidFill>
              </a:ln>
              <a:gradFill>
                <a:gsLst>
                  <a:gs pos="0">
                    <a:srgbClr val="000000"/>
                  </a:gs>
                  <a:gs pos="100000">
                    <a:srgbClr val="000000"/>
                  </a:gs>
                </a:gsLst>
                <a:lin ang="5400000" scaled="0"/>
              </a:gradFill>
            </a:endParaRPr>
          </a:p>
        </p:txBody>
      </p:sp>
      <p:sp>
        <p:nvSpPr>
          <p:cNvPr id="14" name="Rectangle 13"/>
          <p:cNvSpPr/>
          <p:nvPr/>
        </p:nvSpPr>
        <p:spPr bwMode="auto">
          <a:xfrm>
            <a:off x="5288191" y="2673816"/>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a:ln>
                <a:solidFill>
                  <a:schemeClr val="bg1">
                    <a:alpha val="0"/>
                  </a:schemeClr>
                </a:solidFill>
              </a:ln>
              <a:gradFill>
                <a:gsLst>
                  <a:gs pos="0">
                    <a:srgbClr val="000000"/>
                  </a:gs>
                  <a:gs pos="100000">
                    <a:srgbClr val="000000"/>
                  </a:gs>
                </a:gsLst>
                <a:lin ang="5400000" scaled="0"/>
              </a:gradFill>
            </a:endParaRPr>
          </a:p>
        </p:txBody>
      </p:sp>
      <p:sp>
        <p:nvSpPr>
          <p:cNvPr id="15" name="Rectangle 14"/>
          <p:cNvSpPr/>
          <p:nvPr/>
        </p:nvSpPr>
        <p:spPr bwMode="auto">
          <a:xfrm>
            <a:off x="5162609" y="2566613"/>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spc="-50" dirty="0">
                <a:ln>
                  <a:solidFill>
                    <a:schemeClr val="bg1">
                      <a:alpha val="0"/>
                    </a:schemeClr>
                  </a:solidFill>
                </a:ln>
                <a:gradFill>
                  <a:gsLst>
                    <a:gs pos="0">
                      <a:srgbClr val="000000"/>
                    </a:gs>
                    <a:gs pos="100000">
                      <a:srgbClr val="000000"/>
                    </a:gs>
                  </a:gsLst>
                  <a:lin ang="5400000" scaled="0"/>
                </a:gradFill>
              </a:rPr>
              <a:t>Web Role</a:t>
            </a:r>
          </a:p>
        </p:txBody>
      </p:sp>
      <p:sp>
        <p:nvSpPr>
          <p:cNvPr id="16" name="Rectangle 15"/>
          <p:cNvSpPr/>
          <p:nvPr/>
        </p:nvSpPr>
        <p:spPr bwMode="auto">
          <a:xfrm>
            <a:off x="5037027" y="2453603"/>
            <a:ext cx="2921115" cy="2421583"/>
          </a:xfrm>
          <a:prstGeom prst="rect">
            <a:avLst/>
          </a:prstGeom>
          <a:solidFill>
            <a:schemeClr val="bg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spc="-50" dirty="0">
              <a:ln>
                <a:solidFill>
                  <a:schemeClr val="bg1">
                    <a:alpha val="0"/>
                  </a:schemeClr>
                </a:solidFill>
              </a:ln>
              <a:gradFill>
                <a:gsLst>
                  <a:gs pos="0">
                    <a:srgbClr val="000000"/>
                  </a:gs>
                  <a:gs pos="100000">
                    <a:srgbClr val="000000"/>
                  </a:gs>
                </a:gsLst>
                <a:lin ang="5400000" scaled="0"/>
              </a:gradFill>
            </a:endParaRPr>
          </a:p>
        </p:txBody>
      </p:sp>
      <p:sp>
        <p:nvSpPr>
          <p:cNvPr id="17" name="Rectangle 16"/>
          <p:cNvSpPr/>
          <p:nvPr/>
        </p:nvSpPr>
        <p:spPr bwMode="auto">
          <a:xfrm>
            <a:off x="4911445" y="2341156"/>
            <a:ext cx="2921115" cy="2421583"/>
          </a:xfrm>
          <a:prstGeom prst="rect">
            <a:avLst/>
          </a:prstGeom>
          <a:solidFill>
            <a:schemeClr val="accent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US" sz="3600" spc="-50" dirty="0" smtClean="0">
                <a:ln>
                  <a:solidFill>
                    <a:schemeClr val="bg1">
                      <a:alpha val="0"/>
                    </a:schemeClr>
                  </a:solidFill>
                </a:ln>
                <a:solidFill>
                  <a:schemeClr val="bg1"/>
                </a:solidFill>
                <a:latin typeface="Segoe UI Light" pitchFamily="34" charset="0"/>
              </a:rPr>
              <a:t>Worker </a:t>
            </a:r>
            <a:br>
              <a:rPr lang="en-US" sz="3600" spc="-50" dirty="0" smtClean="0">
                <a:ln>
                  <a:solidFill>
                    <a:schemeClr val="bg1">
                      <a:alpha val="0"/>
                    </a:schemeClr>
                  </a:solidFill>
                </a:ln>
                <a:solidFill>
                  <a:schemeClr val="bg1"/>
                </a:solidFill>
                <a:latin typeface="Segoe UI Light" pitchFamily="34" charset="0"/>
              </a:rPr>
            </a:br>
            <a:r>
              <a:rPr lang="en-US" sz="3600" spc="-50" dirty="0" smtClean="0">
                <a:ln>
                  <a:solidFill>
                    <a:schemeClr val="bg1">
                      <a:alpha val="0"/>
                    </a:schemeClr>
                  </a:solidFill>
                </a:ln>
                <a:solidFill>
                  <a:schemeClr val="bg1"/>
                </a:solidFill>
                <a:latin typeface="Segoe UI Light" pitchFamily="34" charset="0"/>
              </a:rPr>
              <a:t>Role</a:t>
            </a:r>
          </a:p>
        </p:txBody>
      </p:sp>
      <p:sp>
        <p:nvSpPr>
          <p:cNvPr id="19" name="TextBox 18"/>
          <p:cNvSpPr txBox="1"/>
          <p:nvPr/>
        </p:nvSpPr>
        <p:spPr>
          <a:xfrm>
            <a:off x="5488594" y="5477142"/>
            <a:ext cx="1954061" cy="369332"/>
          </a:xfrm>
          <a:prstGeom prst="rect">
            <a:avLst/>
          </a:prstGeom>
          <a:noFill/>
        </p:spPr>
        <p:txBody>
          <a:bodyPr wrap="none" lIns="0" tIns="0" rIns="0" bIns="0" rtlCol="0">
            <a:spAutoFit/>
          </a:bodyPr>
          <a:lstStyle/>
          <a:p>
            <a:r>
              <a:rPr lang="en-US" sz="2400" dirty="0" smtClean="0">
                <a:ln>
                  <a:solidFill>
                    <a:schemeClr val="bg1">
                      <a:alpha val="0"/>
                    </a:schemeClr>
                  </a:solidFill>
                </a:ln>
                <a:solidFill>
                  <a:srgbClr val="595959"/>
                </a:solidFill>
              </a:rPr>
              <a:t>Four Instances</a:t>
            </a:r>
          </a:p>
        </p:txBody>
      </p:sp>
    </p:spTree>
    <p:extLst>
      <p:ext uri="{BB962C8B-B14F-4D97-AF65-F5344CB8AC3E}">
        <p14:creationId xmlns:p14="http://schemas.microsoft.com/office/powerpoint/2010/main" val="61469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Deployment</a:t>
            </a:r>
            <a:endParaRPr lang="en-US" dirty="0"/>
          </a:p>
        </p:txBody>
      </p:sp>
    </p:spTree>
    <p:extLst>
      <p:ext uri="{BB962C8B-B14F-4D97-AF65-F5344CB8AC3E}">
        <p14:creationId xmlns:p14="http://schemas.microsoft.com/office/powerpoint/2010/main" val="217617976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a:lstStyle/>
          <a:p>
            <a:r>
              <a:rPr lang="en-NZ" dirty="0" smtClean="0"/>
              <a:t>Fault and Upgrade Domains</a:t>
            </a:r>
            <a:endParaRPr lang="en-NZ" dirty="0"/>
          </a:p>
        </p:txBody>
      </p:sp>
      <p:sp>
        <p:nvSpPr>
          <p:cNvPr id="3" name="Rectangle 2"/>
          <p:cNvSpPr/>
          <p:nvPr>
            <p:custDataLst>
              <p:tags r:id="rId1"/>
            </p:custDataLst>
          </p:nvPr>
        </p:nvSpPr>
        <p:spPr bwMode="auto">
          <a:xfrm>
            <a:off x="2250737" y="1444590"/>
            <a:ext cx="2664372" cy="4822860"/>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fontAlgn="base">
              <a:spcBef>
                <a:spcPct val="0"/>
              </a:spcBef>
              <a:spcAft>
                <a:spcPct val="0"/>
              </a:spcAft>
            </a:pPr>
            <a:r>
              <a:rPr lang="en-US" sz="2400" dirty="0" smtClean="0">
                <a:ln>
                  <a:solidFill>
                    <a:schemeClr val="bg1">
                      <a:alpha val="0"/>
                    </a:schemeClr>
                  </a:solidFill>
                </a:ln>
                <a:solidFill>
                  <a:srgbClr val="595959"/>
                </a:solidFill>
                <a:latin typeface="Segoe UI Light" pitchFamily="34" charset="0"/>
              </a:rPr>
              <a:t>Fault Domain</a:t>
            </a:r>
            <a:endParaRPr lang="en-US" sz="2400" dirty="0">
              <a:ln>
                <a:solidFill>
                  <a:schemeClr val="bg1">
                    <a:alpha val="0"/>
                  </a:schemeClr>
                </a:solidFill>
              </a:ln>
              <a:solidFill>
                <a:srgbClr val="595959"/>
              </a:solidFill>
              <a:latin typeface="Segoe UI Light" pitchFamily="34" charset="0"/>
            </a:endParaRPr>
          </a:p>
        </p:txBody>
      </p:sp>
      <p:sp>
        <p:nvSpPr>
          <p:cNvPr id="4" name="Rectangle 3"/>
          <p:cNvSpPr/>
          <p:nvPr>
            <p:custDataLst>
              <p:tags r:id="rId2"/>
            </p:custDataLst>
          </p:nvPr>
        </p:nvSpPr>
        <p:spPr bwMode="auto">
          <a:xfrm>
            <a:off x="2409443" y="1917834"/>
            <a:ext cx="2377440" cy="416179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20" rIns="91404" bIns="45703" numCol="1" spcCol="0" rtlCol="0" anchor="t" anchorCtr="0" compatLnSpc="1">
            <a:prstTxWarp prst="textNoShape">
              <a:avLst/>
            </a:prstTxWarp>
          </a:bodyPr>
          <a:lstStyle/>
          <a:p>
            <a:pPr algn="ctr" defTabSz="913788" fontAlgn="base">
              <a:spcBef>
                <a:spcPts val="1200"/>
              </a:spcBef>
              <a:spcAft>
                <a:spcPct val="0"/>
              </a:spcAft>
            </a:pPr>
            <a:r>
              <a:rPr lang="en-US" dirty="0" smtClean="0">
                <a:ln>
                  <a:solidFill>
                    <a:schemeClr val="bg1">
                      <a:alpha val="0"/>
                    </a:schemeClr>
                  </a:solidFill>
                </a:ln>
                <a:solidFill>
                  <a:srgbClr val="595959"/>
                </a:solidFill>
              </a:rPr>
              <a:t>Rack</a:t>
            </a:r>
            <a:endParaRPr lang="en-US" sz="1400" dirty="0">
              <a:ln>
                <a:solidFill>
                  <a:schemeClr val="bg1">
                    <a:alpha val="0"/>
                  </a:schemeClr>
                </a:solidFill>
              </a:ln>
              <a:solidFill>
                <a:srgbClr val="595959"/>
              </a:solidFill>
            </a:endParaRPr>
          </a:p>
        </p:txBody>
      </p:sp>
      <p:sp>
        <p:nvSpPr>
          <p:cNvPr id="5" name="Rectangle 4"/>
          <p:cNvSpPr/>
          <p:nvPr>
            <p:custDataLst>
              <p:tags r:id="rId3"/>
            </p:custDataLst>
          </p:nvPr>
        </p:nvSpPr>
        <p:spPr bwMode="auto">
          <a:xfrm>
            <a:off x="2577083" y="2399219"/>
            <a:ext cx="2011680" cy="16473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chemeClr val="bg1"/>
                </a:solidFill>
              </a:rPr>
              <a:t>Web Role</a:t>
            </a:r>
          </a:p>
        </p:txBody>
      </p:sp>
      <p:sp>
        <p:nvSpPr>
          <p:cNvPr id="6" name="Rectangle 5"/>
          <p:cNvSpPr/>
          <p:nvPr>
            <p:custDataLst>
              <p:tags r:id="rId4"/>
            </p:custDataLst>
          </p:nvPr>
        </p:nvSpPr>
        <p:spPr bwMode="auto">
          <a:xfrm>
            <a:off x="2851403" y="2850051"/>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7" name="Rectangle 6"/>
          <p:cNvSpPr/>
          <p:nvPr>
            <p:custDataLst>
              <p:tags r:id="rId5"/>
            </p:custDataLst>
          </p:nvPr>
        </p:nvSpPr>
        <p:spPr bwMode="auto">
          <a:xfrm>
            <a:off x="2851403" y="3473727"/>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8" name="Rectangle 7"/>
          <p:cNvSpPr/>
          <p:nvPr>
            <p:custDataLst>
              <p:tags r:id="rId6"/>
            </p:custDataLst>
          </p:nvPr>
        </p:nvSpPr>
        <p:spPr bwMode="auto">
          <a:xfrm>
            <a:off x="2577083" y="4256211"/>
            <a:ext cx="2011680" cy="164737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ln>
                  <a:solidFill>
                    <a:schemeClr val="bg1">
                      <a:alpha val="0"/>
                    </a:schemeClr>
                  </a:solidFill>
                </a:ln>
                <a:solidFill>
                  <a:schemeClr val="bg1"/>
                </a:solidFill>
              </a:rPr>
              <a:t>Worker </a:t>
            </a:r>
            <a:r>
              <a:rPr lang="en-US" dirty="0">
                <a:ln>
                  <a:solidFill>
                    <a:schemeClr val="bg1">
                      <a:alpha val="0"/>
                    </a:schemeClr>
                  </a:solidFill>
                </a:ln>
                <a:solidFill>
                  <a:schemeClr val="bg1"/>
                </a:solidFill>
              </a:rPr>
              <a:t>Role</a:t>
            </a:r>
          </a:p>
        </p:txBody>
      </p:sp>
      <p:sp>
        <p:nvSpPr>
          <p:cNvPr id="9" name="Rectangle 8"/>
          <p:cNvSpPr/>
          <p:nvPr>
            <p:custDataLst>
              <p:tags r:id="rId7"/>
            </p:custDataLst>
          </p:nvPr>
        </p:nvSpPr>
        <p:spPr bwMode="auto">
          <a:xfrm>
            <a:off x="2851403" y="4707042"/>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10" name="Rectangle 9"/>
          <p:cNvSpPr/>
          <p:nvPr>
            <p:custDataLst>
              <p:tags r:id="rId8"/>
            </p:custDataLst>
          </p:nvPr>
        </p:nvSpPr>
        <p:spPr bwMode="auto">
          <a:xfrm>
            <a:off x="2851403" y="5330719"/>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11" name="Rectangle 10"/>
          <p:cNvSpPr/>
          <p:nvPr>
            <p:custDataLst>
              <p:tags r:id="rId9"/>
            </p:custDataLst>
          </p:nvPr>
        </p:nvSpPr>
        <p:spPr bwMode="auto">
          <a:xfrm>
            <a:off x="7236394" y="1444590"/>
            <a:ext cx="2664372" cy="4822860"/>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fontAlgn="base">
              <a:spcBef>
                <a:spcPct val="0"/>
              </a:spcBef>
              <a:spcAft>
                <a:spcPct val="0"/>
              </a:spcAft>
            </a:pPr>
            <a:r>
              <a:rPr lang="en-US" sz="2400" dirty="0" smtClean="0">
                <a:ln>
                  <a:solidFill>
                    <a:schemeClr val="bg1">
                      <a:alpha val="0"/>
                    </a:schemeClr>
                  </a:solidFill>
                </a:ln>
                <a:solidFill>
                  <a:srgbClr val="595959"/>
                </a:solidFill>
                <a:latin typeface="Segoe UI Light" pitchFamily="34" charset="0"/>
              </a:rPr>
              <a:t>Fault Domain</a:t>
            </a:r>
            <a:endParaRPr lang="en-US" sz="2400" dirty="0">
              <a:ln>
                <a:solidFill>
                  <a:schemeClr val="bg1">
                    <a:alpha val="0"/>
                  </a:schemeClr>
                </a:solidFill>
              </a:ln>
              <a:solidFill>
                <a:srgbClr val="595959"/>
              </a:solidFill>
              <a:latin typeface="Segoe UI Light" pitchFamily="34" charset="0"/>
            </a:endParaRPr>
          </a:p>
        </p:txBody>
      </p:sp>
      <p:sp>
        <p:nvSpPr>
          <p:cNvPr id="12" name="Rectangle 11"/>
          <p:cNvSpPr/>
          <p:nvPr>
            <p:custDataLst>
              <p:tags r:id="rId10"/>
            </p:custDataLst>
          </p:nvPr>
        </p:nvSpPr>
        <p:spPr bwMode="auto">
          <a:xfrm>
            <a:off x="7395100" y="1917834"/>
            <a:ext cx="2377440" cy="416179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20" rIns="91404" bIns="45703" numCol="1" spcCol="0" rtlCol="0" anchor="t" anchorCtr="0" compatLnSpc="1">
            <a:prstTxWarp prst="textNoShape">
              <a:avLst/>
            </a:prstTxWarp>
          </a:bodyPr>
          <a:lstStyle/>
          <a:p>
            <a:pPr algn="ctr" defTabSz="913788" fontAlgn="base">
              <a:spcBef>
                <a:spcPts val="1200"/>
              </a:spcBef>
              <a:spcAft>
                <a:spcPct val="0"/>
              </a:spcAft>
            </a:pPr>
            <a:r>
              <a:rPr lang="en-US" dirty="0" smtClean="0">
                <a:ln>
                  <a:solidFill>
                    <a:schemeClr val="bg1">
                      <a:alpha val="0"/>
                    </a:schemeClr>
                  </a:solidFill>
                </a:ln>
                <a:solidFill>
                  <a:srgbClr val="595959"/>
                </a:solidFill>
              </a:rPr>
              <a:t>Rack</a:t>
            </a:r>
            <a:endParaRPr lang="en-US" sz="1400" dirty="0">
              <a:ln>
                <a:solidFill>
                  <a:schemeClr val="bg1">
                    <a:alpha val="0"/>
                  </a:schemeClr>
                </a:solidFill>
              </a:ln>
              <a:solidFill>
                <a:srgbClr val="595959"/>
              </a:solidFill>
            </a:endParaRPr>
          </a:p>
        </p:txBody>
      </p:sp>
      <p:sp>
        <p:nvSpPr>
          <p:cNvPr id="13" name="Rectangle 12"/>
          <p:cNvSpPr/>
          <p:nvPr>
            <p:custDataLst>
              <p:tags r:id="rId11"/>
            </p:custDataLst>
          </p:nvPr>
        </p:nvSpPr>
        <p:spPr bwMode="auto">
          <a:xfrm>
            <a:off x="7562740" y="2399219"/>
            <a:ext cx="2011680" cy="16473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chemeClr val="bg1"/>
                </a:solidFill>
              </a:rPr>
              <a:t>Web Role</a:t>
            </a:r>
          </a:p>
        </p:txBody>
      </p:sp>
      <p:sp>
        <p:nvSpPr>
          <p:cNvPr id="14" name="Rectangle 13"/>
          <p:cNvSpPr/>
          <p:nvPr>
            <p:custDataLst>
              <p:tags r:id="rId12"/>
            </p:custDataLst>
          </p:nvPr>
        </p:nvSpPr>
        <p:spPr bwMode="auto">
          <a:xfrm>
            <a:off x="7837060" y="2839337"/>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15" name="Rectangle 14"/>
          <p:cNvSpPr/>
          <p:nvPr>
            <p:custDataLst>
              <p:tags r:id="rId13"/>
            </p:custDataLst>
          </p:nvPr>
        </p:nvSpPr>
        <p:spPr bwMode="auto">
          <a:xfrm>
            <a:off x="7837060" y="3473727"/>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16" name="Rectangle 15"/>
          <p:cNvSpPr/>
          <p:nvPr>
            <p:custDataLst>
              <p:tags r:id="rId14"/>
            </p:custDataLst>
          </p:nvPr>
        </p:nvSpPr>
        <p:spPr bwMode="auto">
          <a:xfrm>
            <a:off x="7562740" y="4256211"/>
            <a:ext cx="2011680" cy="164737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ln>
                  <a:solidFill>
                    <a:schemeClr val="bg1">
                      <a:alpha val="0"/>
                    </a:schemeClr>
                  </a:solidFill>
                </a:ln>
                <a:solidFill>
                  <a:schemeClr val="bg1"/>
                </a:solidFill>
              </a:rPr>
              <a:t>Worker </a:t>
            </a:r>
            <a:r>
              <a:rPr lang="en-US" dirty="0">
                <a:ln>
                  <a:solidFill>
                    <a:schemeClr val="bg1">
                      <a:alpha val="0"/>
                    </a:schemeClr>
                  </a:solidFill>
                </a:ln>
                <a:solidFill>
                  <a:schemeClr val="bg1"/>
                </a:solidFill>
              </a:rPr>
              <a:t>Role</a:t>
            </a:r>
          </a:p>
        </p:txBody>
      </p:sp>
      <p:sp>
        <p:nvSpPr>
          <p:cNvPr id="17" name="Rectangle 16"/>
          <p:cNvSpPr/>
          <p:nvPr>
            <p:custDataLst>
              <p:tags r:id="rId15"/>
            </p:custDataLst>
          </p:nvPr>
        </p:nvSpPr>
        <p:spPr bwMode="auto">
          <a:xfrm>
            <a:off x="7837060" y="4707042"/>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18" name="Rectangle 17"/>
          <p:cNvSpPr/>
          <p:nvPr>
            <p:custDataLst>
              <p:tags r:id="rId16"/>
            </p:custDataLst>
          </p:nvPr>
        </p:nvSpPr>
        <p:spPr bwMode="auto">
          <a:xfrm>
            <a:off x="7837060" y="5330719"/>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NZ" sz="2000" dirty="0" smtClean="0">
                <a:ln>
                  <a:solidFill>
                    <a:schemeClr val="bg1">
                      <a:alpha val="0"/>
                    </a:schemeClr>
                  </a:solidFill>
                </a:ln>
                <a:solidFill>
                  <a:srgbClr val="595959"/>
                </a:solidFill>
              </a:rPr>
              <a:t>VM</a:t>
            </a:r>
            <a:endParaRPr lang="en-NZ" sz="2000" dirty="0">
              <a:ln>
                <a:solidFill>
                  <a:schemeClr val="bg1">
                    <a:alpha val="0"/>
                  </a:schemeClr>
                </a:solidFill>
              </a:ln>
              <a:solidFill>
                <a:srgbClr val="595959"/>
              </a:solidFill>
            </a:endParaRPr>
          </a:p>
        </p:txBody>
      </p:sp>
      <p:sp>
        <p:nvSpPr>
          <p:cNvPr id="19" name="Rectangle 18"/>
          <p:cNvSpPr/>
          <p:nvPr>
            <p:custDataLst>
              <p:tags r:id="rId17"/>
            </p:custDataLst>
          </p:nvPr>
        </p:nvSpPr>
        <p:spPr bwMode="auto">
          <a:xfrm>
            <a:off x="2332323" y="2802961"/>
            <a:ext cx="7502142" cy="520225"/>
          </a:xfrm>
          <a:prstGeom prst="rect">
            <a:avLst/>
          </a:prstGeom>
          <a:no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rgbClr val="595959"/>
                </a:solidFill>
              </a:rPr>
              <a:t>U/G Domain #</a:t>
            </a:r>
            <a:r>
              <a:rPr lang="en-US" sz="2000" dirty="0" smtClean="0">
                <a:ln>
                  <a:solidFill>
                    <a:schemeClr val="bg1">
                      <a:alpha val="0"/>
                    </a:schemeClr>
                  </a:solidFill>
                </a:ln>
                <a:solidFill>
                  <a:srgbClr val="595959"/>
                </a:solidFill>
              </a:rPr>
              <a:t>1</a:t>
            </a:r>
            <a:endParaRPr lang="en-US" sz="2000" dirty="0">
              <a:ln>
                <a:solidFill>
                  <a:schemeClr val="bg1">
                    <a:alpha val="0"/>
                  </a:schemeClr>
                </a:solidFill>
              </a:ln>
              <a:solidFill>
                <a:srgbClr val="595959"/>
              </a:solidFill>
            </a:endParaRPr>
          </a:p>
        </p:txBody>
      </p:sp>
      <p:sp>
        <p:nvSpPr>
          <p:cNvPr id="20" name="Rectangle 19"/>
          <p:cNvSpPr/>
          <p:nvPr>
            <p:custDataLst>
              <p:tags r:id="rId18"/>
            </p:custDataLst>
          </p:nvPr>
        </p:nvSpPr>
        <p:spPr bwMode="auto">
          <a:xfrm>
            <a:off x="2332323" y="3426637"/>
            <a:ext cx="7502142" cy="520225"/>
          </a:xfrm>
          <a:prstGeom prst="rect">
            <a:avLst/>
          </a:prstGeom>
          <a:no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rgbClr val="595959"/>
                </a:solidFill>
              </a:rPr>
              <a:t>U/G Domain </a:t>
            </a:r>
            <a:r>
              <a:rPr lang="en-US" sz="2000" dirty="0" smtClean="0">
                <a:ln>
                  <a:solidFill>
                    <a:schemeClr val="bg1">
                      <a:alpha val="0"/>
                    </a:schemeClr>
                  </a:solidFill>
                </a:ln>
                <a:solidFill>
                  <a:srgbClr val="595959"/>
                </a:solidFill>
              </a:rPr>
              <a:t>#2</a:t>
            </a:r>
            <a:endParaRPr lang="en-US" sz="2000" dirty="0">
              <a:ln>
                <a:solidFill>
                  <a:schemeClr val="bg1">
                    <a:alpha val="0"/>
                  </a:schemeClr>
                </a:solidFill>
              </a:ln>
              <a:solidFill>
                <a:srgbClr val="595959"/>
              </a:solidFill>
            </a:endParaRPr>
          </a:p>
        </p:txBody>
      </p:sp>
      <p:sp>
        <p:nvSpPr>
          <p:cNvPr id="21" name="Rectangle 20"/>
          <p:cNvSpPr/>
          <p:nvPr>
            <p:custDataLst>
              <p:tags r:id="rId19"/>
            </p:custDataLst>
          </p:nvPr>
        </p:nvSpPr>
        <p:spPr bwMode="auto">
          <a:xfrm>
            <a:off x="2332323" y="4659953"/>
            <a:ext cx="7502142" cy="520225"/>
          </a:xfrm>
          <a:prstGeom prst="rect">
            <a:avLst/>
          </a:prstGeom>
          <a:no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rgbClr val="595959"/>
                </a:solidFill>
              </a:rPr>
              <a:t>U/G Domain #</a:t>
            </a:r>
            <a:r>
              <a:rPr lang="en-US" sz="2000" dirty="0" smtClean="0">
                <a:ln>
                  <a:solidFill>
                    <a:schemeClr val="bg1">
                      <a:alpha val="0"/>
                    </a:schemeClr>
                  </a:solidFill>
                </a:ln>
                <a:solidFill>
                  <a:srgbClr val="595959"/>
                </a:solidFill>
              </a:rPr>
              <a:t>1</a:t>
            </a:r>
            <a:endParaRPr lang="en-US" sz="2000" dirty="0">
              <a:ln>
                <a:solidFill>
                  <a:schemeClr val="bg1">
                    <a:alpha val="0"/>
                  </a:schemeClr>
                </a:solidFill>
              </a:ln>
              <a:solidFill>
                <a:srgbClr val="595959"/>
              </a:solidFill>
            </a:endParaRPr>
          </a:p>
        </p:txBody>
      </p:sp>
      <p:sp>
        <p:nvSpPr>
          <p:cNvPr id="22" name="Rectangle 21"/>
          <p:cNvSpPr/>
          <p:nvPr>
            <p:custDataLst>
              <p:tags r:id="rId20"/>
            </p:custDataLst>
          </p:nvPr>
        </p:nvSpPr>
        <p:spPr bwMode="auto">
          <a:xfrm>
            <a:off x="2332323" y="5283629"/>
            <a:ext cx="7502142" cy="520225"/>
          </a:xfrm>
          <a:prstGeom prst="rect">
            <a:avLst/>
          </a:prstGeom>
          <a:no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rgbClr val="595959"/>
                </a:solidFill>
              </a:rPr>
              <a:t>U/G Domain </a:t>
            </a:r>
            <a:r>
              <a:rPr lang="en-US" sz="2000" dirty="0" smtClean="0">
                <a:ln>
                  <a:solidFill>
                    <a:schemeClr val="bg1">
                      <a:alpha val="0"/>
                    </a:schemeClr>
                  </a:solidFill>
                </a:ln>
                <a:solidFill>
                  <a:srgbClr val="595959"/>
                </a:solidFill>
              </a:rPr>
              <a:t>#2</a:t>
            </a:r>
            <a:endParaRPr lang="en-US" sz="2000" dirty="0">
              <a:ln>
                <a:solidFill>
                  <a:schemeClr val="bg1">
                    <a:alpha val="0"/>
                  </a:schemeClr>
                </a:solidFill>
              </a:ln>
              <a:solidFill>
                <a:srgbClr val="595959"/>
              </a:solidFill>
            </a:endParaRPr>
          </a:p>
        </p:txBody>
      </p:sp>
    </p:spTree>
    <p:extLst>
      <p:ext uri="{BB962C8B-B14F-4D97-AF65-F5344CB8AC3E}">
        <p14:creationId xmlns:p14="http://schemas.microsoft.com/office/powerpoint/2010/main" val="3414518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9" grpId="0" animBg="1"/>
      <p:bldP spid="20" grpId="0" animBg="1"/>
      <p:bldP spid="21"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VIP Swap</a:t>
            </a:r>
            <a:endParaRPr lang="en-US" dirty="0"/>
          </a:p>
        </p:txBody>
      </p:sp>
      <p:sp>
        <p:nvSpPr>
          <p:cNvPr id="3" name="Content Placeholder 2"/>
          <p:cNvSpPr>
            <a:spLocks noGrp="1"/>
          </p:cNvSpPr>
          <p:nvPr>
            <p:ph type="body" sz="quarter" idx="10"/>
          </p:nvPr>
        </p:nvSpPr>
        <p:spPr>
          <a:xfrm>
            <a:off x="519112" y="1447799"/>
            <a:ext cx="6370575" cy="4565865"/>
          </a:xfrm>
        </p:spPr>
        <p:txBody>
          <a:bodyPr/>
          <a:lstStyle/>
          <a:p>
            <a:r>
              <a:rPr lang="en-US" sz="2800" dirty="0">
                <a:solidFill>
                  <a:schemeClr val="accent2">
                    <a:alpha val="99000"/>
                  </a:schemeClr>
                </a:solidFill>
              </a:rPr>
              <a:t>Swap Virtual IPs between the two slots</a:t>
            </a:r>
          </a:p>
          <a:p>
            <a:pPr lvl="1"/>
            <a:r>
              <a:rPr lang="en-US" dirty="0" smtClean="0"/>
              <a:t>Production becomes Staging</a:t>
            </a:r>
          </a:p>
          <a:p>
            <a:pPr lvl="1"/>
            <a:r>
              <a:rPr lang="en-US" dirty="0" smtClean="0"/>
              <a:t>Staging becomes Production</a:t>
            </a:r>
          </a:p>
          <a:p>
            <a:pPr lvl="1"/>
            <a:endParaRPr lang="en-US" dirty="0" smtClean="0"/>
          </a:p>
          <a:p>
            <a:r>
              <a:rPr lang="en-US" sz="2800" dirty="0">
                <a:solidFill>
                  <a:schemeClr val="accent2">
                    <a:alpha val="99000"/>
                  </a:schemeClr>
                </a:solidFill>
              </a:rPr>
              <a:t>Allows to quickly swap </a:t>
            </a:r>
            <a:r>
              <a:rPr lang="en-US" sz="2800" dirty="0" smtClean="0">
                <a:solidFill>
                  <a:schemeClr val="accent2">
                    <a:alpha val="99000"/>
                  </a:schemeClr>
                </a:solidFill>
              </a:rPr>
              <a:t>environments</a:t>
            </a:r>
            <a:endParaRPr lang="en-US" sz="2800" dirty="0">
              <a:solidFill>
                <a:schemeClr val="accent2">
                  <a:alpha val="99000"/>
                </a:schemeClr>
              </a:solidFill>
            </a:endParaRPr>
          </a:p>
          <a:p>
            <a:r>
              <a:rPr lang="en-US" sz="2800" dirty="0">
                <a:solidFill>
                  <a:schemeClr val="accent2">
                    <a:alpha val="99000"/>
                  </a:schemeClr>
                </a:solidFill>
              </a:rPr>
              <a:t>Essential for when service model has changed</a:t>
            </a:r>
          </a:p>
          <a:p>
            <a:pPr lvl="1"/>
            <a:r>
              <a:rPr lang="en-US" dirty="0" smtClean="0"/>
              <a:t>Exception: Changing public endpoints requires delete deployment</a:t>
            </a:r>
          </a:p>
          <a:p>
            <a:pPr lvl="1"/>
            <a:endParaRPr lang="en-US" dirty="0" smtClean="0"/>
          </a:p>
          <a:p>
            <a:r>
              <a:rPr lang="en-US" sz="2800" dirty="0">
                <a:solidFill>
                  <a:schemeClr val="accent2">
                    <a:alpha val="99000"/>
                  </a:schemeClr>
                </a:solidFill>
              </a:rPr>
              <a:t>No downtime </a:t>
            </a:r>
            <a:r>
              <a:rPr lang="en-US" sz="2800" dirty="0" smtClean="0">
                <a:solidFill>
                  <a:schemeClr val="accent2">
                    <a:alpha val="99000"/>
                  </a:schemeClr>
                </a:solidFill>
              </a:rPr>
              <a:t>incurred</a:t>
            </a:r>
            <a:endParaRPr lang="en-US" sz="2800" dirty="0">
              <a:solidFill>
                <a:schemeClr val="accent2">
                  <a:alpha val="99000"/>
                </a:schemeClr>
              </a:solidFill>
            </a:endParaRPr>
          </a:p>
          <a:p>
            <a:r>
              <a:rPr lang="en-US" sz="2800" dirty="0">
                <a:solidFill>
                  <a:schemeClr val="accent2">
                    <a:alpha val="99000"/>
                  </a:schemeClr>
                </a:solidFill>
              </a:rPr>
              <a:t>Developer Portal &amp; Service Management </a:t>
            </a:r>
            <a:r>
              <a:rPr lang="en-US" sz="2800" dirty="0" smtClean="0">
                <a:solidFill>
                  <a:schemeClr val="accent2">
                    <a:alpha val="99000"/>
                  </a:schemeClr>
                </a:solidFill>
              </a:rPr>
              <a:t>API</a:t>
            </a:r>
            <a:endParaRPr lang="en-US" sz="2800" dirty="0">
              <a:solidFill>
                <a:schemeClr val="accent2">
                  <a:alpha val="99000"/>
                </a:schemeClr>
              </a:solidFill>
            </a:endParaRPr>
          </a:p>
          <a:p>
            <a:r>
              <a:rPr lang="en-US" sz="2800" dirty="0">
                <a:solidFill>
                  <a:schemeClr val="accent2">
                    <a:alpha val="99000"/>
                  </a:schemeClr>
                </a:solidFill>
              </a:rPr>
              <a:t>Maintains the same external IP address</a:t>
            </a:r>
          </a:p>
        </p:txBody>
      </p:sp>
      <p:grpSp>
        <p:nvGrpSpPr>
          <p:cNvPr id="20" name="Group 19"/>
          <p:cNvGrpSpPr/>
          <p:nvPr/>
        </p:nvGrpSpPr>
        <p:grpSpPr>
          <a:xfrm>
            <a:off x="7277138" y="1611673"/>
            <a:ext cx="4151376" cy="4146801"/>
            <a:chOff x="7277138" y="1444625"/>
            <a:chExt cx="4151376" cy="4146801"/>
          </a:xfrm>
        </p:grpSpPr>
        <p:sp>
          <p:nvSpPr>
            <p:cNvPr id="4" name="Rectangle 3"/>
            <p:cNvSpPr/>
            <p:nvPr>
              <p:custDataLst>
                <p:tags r:id="rId1"/>
              </p:custDataLst>
            </p:nvPr>
          </p:nvSpPr>
          <p:spPr bwMode="auto">
            <a:xfrm>
              <a:off x="7277138" y="1444625"/>
              <a:ext cx="4151376" cy="41468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0" rIns="91436" bIns="0" numCol="1" rtlCol="0" anchor="ctr" anchorCtr="0" compatLnSpc="1">
              <a:prstTxWarp prst="textNoShape">
                <a:avLst/>
              </a:prstTxWarp>
              <a:noAutofit/>
            </a:bodyPr>
            <a:lstStyle/>
            <a:p>
              <a:pPr defTabSz="913788" fontAlgn="base">
                <a:spcBef>
                  <a:spcPct val="0"/>
                </a:spcBef>
                <a:spcAft>
                  <a:spcPct val="0"/>
                </a:spcAft>
              </a:pPr>
              <a:r>
                <a:rPr lang="en-US" sz="2400" dirty="0">
                  <a:ln>
                    <a:solidFill>
                      <a:schemeClr val="bg1">
                        <a:alpha val="0"/>
                      </a:schemeClr>
                    </a:solidFill>
                  </a:ln>
                  <a:solidFill>
                    <a:schemeClr val="bg1"/>
                  </a:solidFill>
                </a:rPr>
                <a:t>For the Best User Experience</a:t>
              </a:r>
              <a:br>
                <a:rPr lang="en-US" sz="2400" dirty="0">
                  <a:ln>
                    <a:solidFill>
                      <a:schemeClr val="bg1">
                        <a:alpha val="0"/>
                      </a:schemeClr>
                    </a:solidFill>
                  </a:ln>
                  <a:solidFill>
                    <a:schemeClr val="bg1"/>
                  </a:solidFill>
                </a:rPr>
              </a:br>
              <a:r>
                <a:rPr lang="en-US" sz="2400" dirty="0">
                  <a:ln>
                    <a:solidFill>
                      <a:schemeClr val="bg1">
                        <a:alpha val="0"/>
                      </a:schemeClr>
                    </a:solidFill>
                  </a:ln>
                  <a:solidFill>
                    <a:schemeClr val="bg1"/>
                  </a:solidFill>
                </a:rPr>
                <a:t>Invest in warming up the same number of instances in Staging before swapping in to Production</a:t>
              </a:r>
            </a:p>
          </p:txBody>
        </p:sp>
        <p:grpSp>
          <p:nvGrpSpPr>
            <p:cNvPr id="19" name="Group 18"/>
            <p:cNvGrpSpPr/>
            <p:nvPr/>
          </p:nvGrpSpPr>
          <p:grpSpPr>
            <a:xfrm>
              <a:off x="8661578" y="1613033"/>
              <a:ext cx="934404" cy="1801972"/>
              <a:chOff x="8574833" y="1314453"/>
              <a:chExt cx="1089232" cy="2100551"/>
            </a:xfrm>
          </p:grpSpPr>
          <p:grpSp>
            <p:nvGrpSpPr>
              <p:cNvPr id="8" name="Group 7"/>
              <p:cNvGrpSpPr/>
              <p:nvPr/>
            </p:nvGrpSpPr>
            <p:grpSpPr>
              <a:xfrm>
                <a:off x="8952033" y="1606290"/>
                <a:ext cx="712032" cy="1808714"/>
                <a:chOff x="7558088" y="1685925"/>
                <a:chExt cx="1322387" cy="3359150"/>
              </a:xfrm>
              <a:solidFill>
                <a:schemeClr val="bg1"/>
              </a:solidFill>
            </p:grpSpPr>
            <p:sp>
              <p:nvSpPr>
                <p:cNvPr id="9"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7"/>
              <p:cNvGrpSpPr/>
              <p:nvPr/>
            </p:nvGrpSpPr>
            <p:grpSpPr>
              <a:xfrm>
                <a:off x="8574833" y="1314453"/>
                <a:ext cx="445893" cy="588960"/>
                <a:chOff x="5353050" y="2446338"/>
                <a:chExt cx="1484313" cy="1960562"/>
              </a:xfrm>
              <a:solidFill>
                <a:schemeClr val="bg1"/>
              </a:solidFill>
            </p:grpSpPr>
            <p:sp>
              <p:nvSpPr>
                <p:cNvPr id="13" name="Freeform 7"/>
                <p:cNvSpPr>
                  <a:spLocks noEditPoints="1"/>
                </p:cNvSpPr>
                <p:nvPr/>
              </p:nvSpPr>
              <p:spPr bwMode="auto">
                <a:xfrm>
                  <a:off x="5353050" y="2446338"/>
                  <a:ext cx="1484313" cy="1484312"/>
                </a:xfrm>
                <a:custGeom>
                  <a:avLst/>
                  <a:gdLst>
                    <a:gd name="T0" fmla="*/ 198 w 396"/>
                    <a:gd name="T1" fmla="*/ 0 h 396"/>
                    <a:gd name="T2" fmla="*/ 0 w 396"/>
                    <a:gd name="T3" fmla="*/ 198 h 396"/>
                    <a:gd name="T4" fmla="*/ 198 w 396"/>
                    <a:gd name="T5" fmla="*/ 396 h 396"/>
                    <a:gd name="T6" fmla="*/ 396 w 396"/>
                    <a:gd name="T7" fmla="*/ 198 h 396"/>
                    <a:gd name="T8" fmla="*/ 198 w 396"/>
                    <a:gd name="T9" fmla="*/ 0 h 396"/>
                    <a:gd name="T10" fmla="*/ 198 w 396"/>
                    <a:gd name="T11" fmla="*/ 369 h 396"/>
                    <a:gd name="T12" fmla="*/ 27 w 396"/>
                    <a:gd name="T13" fmla="*/ 198 h 396"/>
                    <a:gd name="T14" fmla="*/ 198 w 396"/>
                    <a:gd name="T15" fmla="*/ 28 h 396"/>
                    <a:gd name="T16" fmla="*/ 368 w 396"/>
                    <a:gd name="T17" fmla="*/ 198 h 396"/>
                    <a:gd name="T18" fmla="*/ 198 w 396"/>
                    <a:gd name="T19" fmla="*/ 36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6">
                      <a:moveTo>
                        <a:pt x="198" y="0"/>
                      </a:moveTo>
                      <a:cubicBezTo>
                        <a:pt x="88" y="0"/>
                        <a:pt x="0" y="89"/>
                        <a:pt x="0" y="198"/>
                      </a:cubicBezTo>
                      <a:cubicBezTo>
                        <a:pt x="0" y="308"/>
                        <a:pt x="88" y="396"/>
                        <a:pt x="198" y="396"/>
                      </a:cubicBezTo>
                      <a:cubicBezTo>
                        <a:pt x="307" y="396"/>
                        <a:pt x="396" y="308"/>
                        <a:pt x="396" y="198"/>
                      </a:cubicBezTo>
                      <a:cubicBezTo>
                        <a:pt x="396" y="89"/>
                        <a:pt x="307" y="0"/>
                        <a:pt x="198" y="0"/>
                      </a:cubicBezTo>
                      <a:close/>
                      <a:moveTo>
                        <a:pt x="198" y="369"/>
                      </a:moveTo>
                      <a:cubicBezTo>
                        <a:pt x="104" y="369"/>
                        <a:pt x="27" y="292"/>
                        <a:pt x="27" y="198"/>
                      </a:cubicBezTo>
                      <a:cubicBezTo>
                        <a:pt x="27" y="104"/>
                        <a:pt x="104" y="28"/>
                        <a:pt x="198" y="28"/>
                      </a:cubicBezTo>
                      <a:cubicBezTo>
                        <a:pt x="292" y="28"/>
                        <a:pt x="368" y="104"/>
                        <a:pt x="368" y="198"/>
                      </a:cubicBezTo>
                      <a:cubicBezTo>
                        <a:pt x="368" y="292"/>
                        <a:pt x="292" y="369"/>
                        <a:pt x="198"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713413" y="2806700"/>
                  <a:ext cx="738188" cy="738187"/>
                </a:xfrm>
                <a:custGeom>
                  <a:avLst/>
                  <a:gdLst>
                    <a:gd name="T0" fmla="*/ 288 w 465"/>
                    <a:gd name="T1" fmla="*/ 0 h 465"/>
                    <a:gd name="T2" fmla="*/ 177 w 465"/>
                    <a:gd name="T3" fmla="*/ 0 h 465"/>
                    <a:gd name="T4" fmla="*/ 177 w 465"/>
                    <a:gd name="T5" fmla="*/ 177 h 465"/>
                    <a:gd name="T6" fmla="*/ 0 w 465"/>
                    <a:gd name="T7" fmla="*/ 177 h 465"/>
                    <a:gd name="T8" fmla="*/ 0 w 465"/>
                    <a:gd name="T9" fmla="*/ 288 h 465"/>
                    <a:gd name="T10" fmla="*/ 177 w 465"/>
                    <a:gd name="T11" fmla="*/ 288 h 465"/>
                    <a:gd name="T12" fmla="*/ 177 w 465"/>
                    <a:gd name="T13" fmla="*/ 465 h 465"/>
                    <a:gd name="T14" fmla="*/ 288 w 465"/>
                    <a:gd name="T15" fmla="*/ 465 h 465"/>
                    <a:gd name="T16" fmla="*/ 288 w 465"/>
                    <a:gd name="T17" fmla="*/ 288 h 465"/>
                    <a:gd name="T18" fmla="*/ 465 w 465"/>
                    <a:gd name="T19" fmla="*/ 288 h 465"/>
                    <a:gd name="T20" fmla="*/ 465 w 465"/>
                    <a:gd name="T21" fmla="*/ 177 h 465"/>
                    <a:gd name="T22" fmla="*/ 288 w 465"/>
                    <a:gd name="T23" fmla="*/ 177 h 465"/>
                    <a:gd name="T24" fmla="*/ 288 w 465"/>
                    <a:gd name="T25"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5" h="465">
                      <a:moveTo>
                        <a:pt x="288" y="0"/>
                      </a:moveTo>
                      <a:lnTo>
                        <a:pt x="177" y="0"/>
                      </a:lnTo>
                      <a:lnTo>
                        <a:pt x="177" y="177"/>
                      </a:lnTo>
                      <a:lnTo>
                        <a:pt x="0" y="177"/>
                      </a:lnTo>
                      <a:lnTo>
                        <a:pt x="0" y="288"/>
                      </a:lnTo>
                      <a:lnTo>
                        <a:pt x="177" y="288"/>
                      </a:lnTo>
                      <a:lnTo>
                        <a:pt x="177" y="465"/>
                      </a:lnTo>
                      <a:lnTo>
                        <a:pt x="288" y="465"/>
                      </a:lnTo>
                      <a:lnTo>
                        <a:pt x="288" y="288"/>
                      </a:lnTo>
                      <a:lnTo>
                        <a:pt x="465" y="288"/>
                      </a:lnTo>
                      <a:lnTo>
                        <a:pt x="465" y="177"/>
                      </a:lnTo>
                      <a:lnTo>
                        <a:pt x="288" y="177"/>
                      </a:lnTo>
                      <a:lnTo>
                        <a:pt x="2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9"/>
                <p:cNvSpPr>
                  <a:spLocks noChangeArrowheads="1"/>
                </p:cNvSpPr>
                <p:nvPr/>
              </p:nvSpPr>
              <p:spPr bwMode="auto">
                <a:xfrm>
                  <a:off x="6489700" y="3919538"/>
                  <a:ext cx="93663" cy="904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6608763" y="4114800"/>
                  <a:ext cx="93663" cy="93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6732588" y="4313238"/>
                  <a:ext cx="93663" cy="93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Tree>
    <p:extLst>
      <p:ext uri="{BB962C8B-B14F-4D97-AF65-F5344CB8AC3E}">
        <p14:creationId xmlns:p14="http://schemas.microsoft.com/office/powerpoint/2010/main" val="8016940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VIP </a:t>
            </a:r>
            <a:r>
              <a:rPr lang="en-US" dirty="0" smtClean="0"/>
              <a:t>Swap Upgrade</a:t>
            </a:r>
            <a:endParaRPr lang="en-US" dirty="0"/>
          </a:p>
        </p:txBody>
      </p:sp>
      <p:sp>
        <p:nvSpPr>
          <p:cNvPr id="3" name="Rectangle 2"/>
          <p:cNvSpPr/>
          <p:nvPr/>
        </p:nvSpPr>
        <p:spPr bwMode="auto">
          <a:xfrm>
            <a:off x="519113" y="2717547"/>
            <a:ext cx="2462158" cy="21031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1" compatLnSpc="1">
            <a:prstTxWarp prst="textNoShape">
              <a:avLst/>
            </a:prstTxWarp>
            <a:noAutofit/>
          </a:bodyPr>
          <a:lstStyle/>
          <a:p>
            <a:pPr algn="ctr" defTabSz="913788" fontAlgn="base">
              <a:spcBef>
                <a:spcPts val="1200"/>
              </a:spcBef>
              <a:spcAft>
                <a:spcPct val="0"/>
              </a:spcAft>
            </a:pPr>
            <a:r>
              <a:rPr lang="en-US" sz="2200" dirty="0">
                <a:ln>
                  <a:solidFill>
                    <a:schemeClr val="bg1">
                      <a:alpha val="0"/>
                    </a:schemeClr>
                  </a:solidFill>
                </a:ln>
                <a:solidFill>
                  <a:schemeClr val="bg1">
                    <a:alpha val="99000"/>
                  </a:schemeClr>
                </a:solidFill>
                <a:latin typeface="Segoe UI Light" pitchFamily="34" charset="0"/>
              </a:rPr>
              <a:t>Load Balancer: </a:t>
            </a:r>
          </a:p>
        </p:txBody>
      </p:sp>
      <p:sp>
        <p:nvSpPr>
          <p:cNvPr id="4" name="Rectangle 3"/>
          <p:cNvSpPr/>
          <p:nvPr/>
        </p:nvSpPr>
        <p:spPr bwMode="auto">
          <a:xfrm>
            <a:off x="3129488" y="1446626"/>
            <a:ext cx="5034798" cy="233172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spcCol="0" rtlCol="0" anchor="t" anchorCtr="1" compatLnSpc="1">
            <a:prstTxWarp prst="textNoShape">
              <a:avLst/>
            </a:prstTxWarp>
            <a:noAutofit/>
          </a:bodyPr>
          <a:lstStyle/>
          <a:p>
            <a:pPr algn="ctr" defTabSz="913788" fontAlgn="base">
              <a:spcBef>
                <a:spcPts val="1200"/>
              </a:spcBef>
              <a:spcAft>
                <a:spcPct val="0"/>
              </a:spcAft>
            </a:pPr>
            <a:r>
              <a:rPr lang="en-US" sz="2200" dirty="0">
                <a:ln>
                  <a:solidFill>
                    <a:schemeClr val="bg1">
                      <a:alpha val="0"/>
                    </a:schemeClr>
                  </a:solidFill>
                </a:ln>
                <a:solidFill>
                  <a:srgbClr val="595959"/>
                </a:solidFill>
                <a:latin typeface="Segoe UI Light" pitchFamily="34" charset="0"/>
              </a:rPr>
              <a:t>Deployment</a:t>
            </a:r>
          </a:p>
          <a:p>
            <a:pPr algn="ctr" defTabSz="913788" fontAlgn="base">
              <a:spcBef>
                <a:spcPts val="1200"/>
              </a:spcBef>
              <a:spcAft>
                <a:spcPct val="0"/>
              </a:spcAft>
            </a:pPr>
            <a:endParaRPr lang="en-US" sz="2200" dirty="0">
              <a:ln>
                <a:solidFill>
                  <a:schemeClr val="bg1">
                    <a:alpha val="0"/>
                  </a:schemeClr>
                </a:solidFill>
              </a:ln>
              <a:solidFill>
                <a:srgbClr val="595959"/>
              </a:solidFill>
              <a:latin typeface="Segoe UI Light" pitchFamily="34" charset="0"/>
            </a:endParaRPr>
          </a:p>
        </p:txBody>
      </p:sp>
      <p:sp>
        <p:nvSpPr>
          <p:cNvPr id="5" name="Rectangle 4"/>
          <p:cNvSpPr/>
          <p:nvPr/>
        </p:nvSpPr>
        <p:spPr bwMode="auto">
          <a:xfrm>
            <a:off x="3262215" y="1956880"/>
            <a:ext cx="2156552" cy="16708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1" compatLnSpc="1">
            <a:prstTxWarp prst="textNoShape">
              <a:avLst/>
            </a:prstTxWarp>
            <a:noAutofit/>
          </a:bodyPr>
          <a:lstStyle/>
          <a:p>
            <a:pPr algn="ctr" defTabSz="914099" fontAlgn="base">
              <a:spcBef>
                <a:spcPct val="0"/>
              </a:spcBef>
              <a:spcAft>
                <a:spcPct val="0"/>
              </a:spcAft>
            </a:pPr>
            <a:r>
              <a:rPr lang="en-US" dirty="0" smtClean="0">
                <a:ln>
                  <a:solidFill>
                    <a:schemeClr val="bg1">
                      <a:alpha val="0"/>
                    </a:schemeClr>
                  </a:solidFill>
                </a:ln>
                <a:solidFill>
                  <a:schemeClr val="bg1"/>
                </a:solidFill>
              </a:rPr>
              <a:t>Web Role</a:t>
            </a:r>
            <a:endParaRPr lang="en-US" dirty="0">
              <a:ln>
                <a:solidFill>
                  <a:schemeClr val="bg1">
                    <a:alpha val="0"/>
                  </a:schemeClr>
                </a:solidFill>
              </a:ln>
              <a:solidFill>
                <a:schemeClr val="bg1"/>
              </a:solidFill>
            </a:endParaRPr>
          </a:p>
        </p:txBody>
      </p:sp>
      <p:sp>
        <p:nvSpPr>
          <p:cNvPr id="6" name="Rectangle 5"/>
          <p:cNvSpPr/>
          <p:nvPr/>
        </p:nvSpPr>
        <p:spPr bwMode="auto">
          <a:xfrm>
            <a:off x="5841418" y="1956880"/>
            <a:ext cx="2156552" cy="16708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1" compatLnSpc="1">
            <a:prstTxWarp prst="textNoShape">
              <a:avLst/>
            </a:prstTxWarp>
            <a:noAutofit/>
          </a:bodyPr>
          <a:lstStyle/>
          <a:p>
            <a:pPr algn="ctr" defTabSz="914099" fontAlgn="base">
              <a:spcBef>
                <a:spcPct val="0"/>
              </a:spcBef>
              <a:spcAft>
                <a:spcPct val="0"/>
              </a:spcAft>
            </a:pPr>
            <a:r>
              <a:rPr lang="en-US" dirty="0">
                <a:ln>
                  <a:solidFill>
                    <a:schemeClr val="bg1">
                      <a:alpha val="0"/>
                    </a:schemeClr>
                  </a:solidFill>
                </a:ln>
                <a:solidFill>
                  <a:schemeClr val="bg1"/>
                </a:solidFill>
              </a:rPr>
              <a:t>Worker </a:t>
            </a:r>
            <a:r>
              <a:rPr lang="en-US" dirty="0" smtClean="0">
                <a:ln>
                  <a:solidFill>
                    <a:schemeClr val="bg1">
                      <a:alpha val="0"/>
                    </a:schemeClr>
                  </a:solidFill>
                </a:ln>
                <a:solidFill>
                  <a:schemeClr val="bg1"/>
                </a:solidFill>
              </a:rPr>
              <a:t>Role</a:t>
            </a:r>
            <a:endParaRPr lang="en-US" dirty="0">
              <a:ln>
                <a:solidFill>
                  <a:schemeClr val="bg1">
                    <a:alpha val="0"/>
                  </a:schemeClr>
                </a:solidFill>
              </a:ln>
              <a:solidFill>
                <a:schemeClr val="bg1"/>
              </a:solidFill>
            </a:endParaRPr>
          </a:p>
        </p:txBody>
      </p:sp>
      <p:sp>
        <p:nvSpPr>
          <p:cNvPr id="7" name="Rectangle 6"/>
          <p:cNvSpPr/>
          <p:nvPr/>
        </p:nvSpPr>
        <p:spPr bwMode="auto">
          <a:xfrm>
            <a:off x="3475789" y="2419042"/>
            <a:ext cx="1729404" cy="41875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8" name="Rectangle 7"/>
          <p:cNvSpPr/>
          <p:nvPr/>
        </p:nvSpPr>
        <p:spPr bwMode="auto">
          <a:xfrm>
            <a:off x="3475790" y="3020962"/>
            <a:ext cx="1729404" cy="41875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9" name="Rectangle 8"/>
          <p:cNvSpPr/>
          <p:nvPr/>
        </p:nvSpPr>
        <p:spPr bwMode="auto">
          <a:xfrm>
            <a:off x="6054994" y="2419042"/>
            <a:ext cx="1729404" cy="41875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0" name="Rectangle 9"/>
          <p:cNvSpPr/>
          <p:nvPr/>
        </p:nvSpPr>
        <p:spPr bwMode="auto">
          <a:xfrm>
            <a:off x="6054992" y="3020962"/>
            <a:ext cx="1729404" cy="41875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1" name="Rectangle 10"/>
          <p:cNvSpPr/>
          <p:nvPr/>
        </p:nvSpPr>
        <p:spPr bwMode="auto">
          <a:xfrm>
            <a:off x="835792" y="3549788"/>
            <a:ext cx="1828800" cy="4663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Prod</a:t>
            </a:r>
          </a:p>
        </p:txBody>
      </p:sp>
      <p:sp>
        <p:nvSpPr>
          <p:cNvPr id="12" name="Rectangle 11"/>
          <p:cNvSpPr/>
          <p:nvPr/>
        </p:nvSpPr>
        <p:spPr bwMode="auto">
          <a:xfrm>
            <a:off x="835792" y="4179197"/>
            <a:ext cx="1828800" cy="466344"/>
          </a:xfrm>
          <a:prstGeom prst="rect">
            <a:avLst/>
          </a:prstGeom>
          <a:solidFill>
            <a:schemeClr val="tx2"/>
          </a:solidFill>
          <a:ln>
            <a:noFill/>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kern="0" dirty="0">
                <a:ln>
                  <a:solidFill>
                    <a:schemeClr val="bg1">
                      <a:alpha val="0"/>
                    </a:schemeClr>
                  </a:solidFill>
                </a:ln>
                <a:gradFill>
                  <a:gsLst>
                    <a:gs pos="0">
                      <a:srgbClr val="FFFFFF"/>
                    </a:gs>
                    <a:gs pos="100000">
                      <a:srgbClr val="FFFFFF"/>
                    </a:gs>
                  </a:gsLst>
                  <a:lin ang="5400000" scaled="0"/>
                </a:gradFill>
              </a:rPr>
              <a:t>Stage</a:t>
            </a:r>
          </a:p>
        </p:txBody>
      </p:sp>
      <p:sp>
        <p:nvSpPr>
          <p:cNvPr id="13" name="Rectangle 12"/>
          <p:cNvSpPr/>
          <p:nvPr/>
        </p:nvSpPr>
        <p:spPr bwMode="auto">
          <a:xfrm>
            <a:off x="835792" y="3549788"/>
            <a:ext cx="1828800" cy="466344"/>
          </a:xfrm>
          <a:prstGeom prst="rect">
            <a:avLst/>
          </a:prstGeom>
          <a:solidFill>
            <a:schemeClr val="tx2"/>
          </a:solidFill>
          <a:ln>
            <a:noFill/>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kern="0" dirty="0">
                <a:ln>
                  <a:solidFill>
                    <a:schemeClr val="bg1">
                      <a:alpha val="0"/>
                    </a:schemeClr>
                  </a:solidFill>
                </a:ln>
                <a:gradFill>
                  <a:gsLst>
                    <a:gs pos="0">
                      <a:srgbClr val="FFFFFF"/>
                    </a:gs>
                    <a:gs pos="100000">
                      <a:srgbClr val="FFFFFF"/>
                    </a:gs>
                  </a:gsLst>
                  <a:lin ang="5400000" scaled="0"/>
                </a:gradFill>
              </a:rPr>
              <a:t>Prod</a:t>
            </a:r>
          </a:p>
        </p:txBody>
      </p:sp>
      <p:sp>
        <p:nvSpPr>
          <p:cNvPr id="14" name="Rectangle 13"/>
          <p:cNvSpPr/>
          <p:nvPr/>
        </p:nvSpPr>
        <p:spPr bwMode="auto">
          <a:xfrm>
            <a:off x="835792" y="4179197"/>
            <a:ext cx="1828800" cy="4663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Stage</a:t>
            </a:r>
          </a:p>
        </p:txBody>
      </p:sp>
      <p:sp>
        <p:nvSpPr>
          <p:cNvPr id="15" name="Rectangle 14"/>
          <p:cNvSpPr/>
          <p:nvPr/>
        </p:nvSpPr>
        <p:spPr bwMode="auto">
          <a:xfrm>
            <a:off x="3129488" y="3935730"/>
            <a:ext cx="5034798" cy="233172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spcCol="0" rtlCol="0" anchor="t" anchorCtr="1" compatLnSpc="1">
            <a:prstTxWarp prst="textNoShape">
              <a:avLst/>
            </a:prstTxWarp>
            <a:noAutofit/>
          </a:bodyPr>
          <a:lstStyle/>
          <a:p>
            <a:pPr algn="ctr" defTabSz="913788" fontAlgn="base">
              <a:spcBef>
                <a:spcPts val="1200"/>
              </a:spcBef>
              <a:spcAft>
                <a:spcPct val="0"/>
              </a:spcAft>
            </a:pPr>
            <a:r>
              <a:rPr lang="en-US" sz="2200" dirty="0">
                <a:ln>
                  <a:solidFill>
                    <a:schemeClr val="bg1">
                      <a:alpha val="0"/>
                    </a:schemeClr>
                  </a:solidFill>
                </a:ln>
                <a:solidFill>
                  <a:srgbClr val="595959"/>
                </a:solidFill>
                <a:latin typeface="Segoe UI Light" pitchFamily="34" charset="0"/>
              </a:rPr>
              <a:t>Deployment</a:t>
            </a:r>
          </a:p>
          <a:p>
            <a:pPr algn="ctr" defTabSz="913788" fontAlgn="base">
              <a:spcBef>
                <a:spcPts val="1200"/>
              </a:spcBef>
              <a:spcAft>
                <a:spcPct val="0"/>
              </a:spcAft>
            </a:pPr>
            <a:endParaRPr lang="en-US" sz="2200" dirty="0">
              <a:ln>
                <a:solidFill>
                  <a:schemeClr val="bg1">
                    <a:alpha val="0"/>
                  </a:schemeClr>
                </a:solidFill>
              </a:ln>
              <a:solidFill>
                <a:srgbClr val="595959"/>
              </a:solidFill>
              <a:latin typeface="Segoe UI Light" pitchFamily="34" charset="0"/>
            </a:endParaRPr>
          </a:p>
        </p:txBody>
      </p:sp>
      <p:sp>
        <p:nvSpPr>
          <p:cNvPr id="16" name="Rectangle 15"/>
          <p:cNvSpPr/>
          <p:nvPr/>
        </p:nvSpPr>
        <p:spPr bwMode="auto">
          <a:xfrm>
            <a:off x="3262215" y="4371239"/>
            <a:ext cx="2156552" cy="16708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1" compatLnSpc="1">
            <a:prstTxWarp prst="textNoShape">
              <a:avLst/>
            </a:prstTxWarp>
            <a:noAutofit/>
          </a:bodyPr>
          <a:lstStyle/>
          <a:p>
            <a:pPr algn="ctr" defTabSz="914099" fontAlgn="base">
              <a:spcBef>
                <a:spcPct val="0"/>
              </a:spcBef>
              <a:spcAft>
                <a:spcPct val="0"/>
              </a:spcAft>
            </a:pPr>
            <a:r>
              <a:rPr lang="en-US" dirty="0" smtClean="0">
                <a:ln>
                  <a:solidFill>
                    <a:schemeClr val="bg1">
                      <a:alpha val="0"/>
                    </a:schemeClr>
                  </a:solidFill>
                </a:ln>
                <a:solidFill>
                  <a:schemeClr val="bg1"/>
                </a:solidFill>
              </a:rPr>
              <a:t>Web Role</a:t>
            </a:r>
            <a:endParaRPr lang="en-US" dirty="0">
              <a:ln>
                <a:solidFill>
                  <a:schemeClr val="bg1">
                    <a:alpha val="0"/>
                  </a:schemeClr>
                </a:solidFill>
              </a:ln>
              <a:solidFill>
                <a:schemeClr val="bg1"/>
              </a:solidFill>
            </a:endParaRPr>
          </a:p>
        </p:txBody>
      </p:sp>
      <p:sp>
        <p:nvSpPr>
          <p:cNvPr id="17" name="Rectangle 16"/>
          <p:cNvSpPr/>
          <p:nvPr/>
        </p:nvSpPr>
        <p:spPr bwMode="auto">
          <a:xfrm>
            <a:off x="5841418" y="4371240"/>
            <a:ext cx="2156552" cy="16708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1" compatLnSpc="1">
            <a:prstTxWarp prst="textNoShape">
              <a:avLst/>
            </a:prstTxWarp>
            <a:noAutofit/>
          </a:bodyPr>
          <a:lstStyle/>
          <a:p>
            <a:pPr algn="ctr" defTabSz="914099" fontAlgn="base">
              <a:spcBef>
                <a:spcPct val="0"/>
              </a:spcBef>
              <a:spcAft>
                <a:spcPct val="0"/>
              </a:spcAft>
            </a:pPr>
            <a:r>
              <a:rPr lang="en-US" dirty="0">
                <a:ln>
                  <a:solidFill>
                    <a:schemeClr val="bg1">
                      <a:alpha val="0"/>
                    </a:schemeClr>
                  </a:solidFill>
                </a:ln>
                <a:solidFill>
                  <a:schemeClr val="bg1"/>
                </a:solidFill>
              </a:rPr>
              <a:t>Worker Role</a:t>
            </a:r>
          </a:p>
        </p:txBody>
      </p:sp>
      <p:sp>
        <p:nvSpPr>
          <p:cNvPr id="18" name="Rectangle 17"/>
          <p:cNvSpPr/>
          <p:nvPr/>
        </p:nvSpPr>
        <p:spPr bwMode="auto">
          <a:xfrm>
            <a:off x="3475789" y="4833402"/>
            <a:ext cx="1729404" cy="418751"/>
          </a:xfrm>
          <a:prstGeom prst="rect">
            <a:avLst/>
          </a:prstGeom>
          <a:solidFill>
            <a:schemeClr val="tx2"/>
          </a:solidFill>
          <a:ln>
            <a:noFill/>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kern="0" dirty="0">
                <a:ln>
                  <a:solidFill>
                    <a:schemeClr val="bg1">
                      <a:alpha val="0"/>
                    </a:schemeClr>
                  </a:solidFill>
                </a:ln>
                <a:gradFill>
                  <a:gsLst>
                    <a:gs pos="0">
                      <a:srgbClr val="FFFFFF"/>
                    </a:gs>
                    <a:gs pos="100000">
                      <a:srgbClr val="FFFFFF"/>
                    </a:gs>
                  </a:gsLst>
                  <a:lin ang="5400000" scaled="0"/>
                </a:gradFill>
              </a:rPr>
              <a:t>VM</a:t>
            </a:r>
          </a:p>
        </p:txBody>
      </p:sp>
      <p:sp>
        <p:nvSpPr>
          <p:cNvPr id="19" name="Rectangle 18"/>
          <p:cNvSpPr/>
          <p:nvPr/>
        </p:nvSpPr>
        <p:spPr bwMode="auto">
          <a:xfrm>
            <a:off x="3475790" y="5435322"/>
            <a:ext cx="1729404" cy="418751"/>
          </a:xfrm>
          <a:prstGeom prst="rect">
            <a:avLst/>
          </a:prstGeom>
          <a:solidFill>
            <a:schemeClr val="tx2"/>
          </a:solidFill>
          <a:ln>
            <a:noFill/>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kern="0" dirty="0">
                <a:ln>
                  <a:solidFill>
                    <a:schemeClr val="bg1">
                      <a:alpha val="0"/>
                    </a:schemeClr>
                  </a:solidFill>
                </a:ln>
                <a:gradFill>
                  <a:gsLst>
                    <a:gs pos="0">
                      <a:srgbClr val="FFFFFF"/>
                    </a:gs>
                    <a:gs pos="100000">
                      <a:srgbClr val="FFFFFF"/>
                    </a:gs>
                  </a:gsLst>
                  <a:lin ang="5400000" scaled="0"/>
                </a:gradFill>
              </a:rPr>
              <a:t>VM</a:t>
            </a:r>
          </a:p>
        </p:txBody>
      </p:sp>
      <p:sp>
        <p:nvSpPr>
          <p:cNvPr id="20" name="Rectangle 19"/>
          <p:cNvSpPr/>
          <p:nvPr/>
        </p:nvSpPr>
        <p:spPr bwMode="auto">
          <a:xfrm>
            <a:off x="6054994" y="4833402"/>
            <a:ext cx="1729404" cy="418751"/>
          </a:xfrm>
          <a:prstGeom prst="rect">
            <a:avLst/>
          </a:prstGeom>
          <a:solidFill>
            <a:schemeClr val="tx2"/>
          </a:solidFill>
          <a:ln>
            <a:noFill/>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kern="0" dirty="0">
                <a:ln>
                  <a:solidFill>
                    <a:schemeClr val="bg1">
                      <a:alpha val="0"/>
                    </a:schemeClr>
                  </a:solidFill>
                </a:ln>
                <a:gradFill>
                  <a:gsLst>
                    <a:gs pos="0">
                      <a:srgbClr val="FFFFFF"/>
                    </a:gs>
                    <a:gs pos="100000">
                      <a:srgbClr val="FFFFFF"/>
                    </a:gs>
                  </a:gsLst>
                  <a:lin ang="5400000" scaled="0"/>
                </a:gradFill>
              </a:rPr>
              <a:t>VM</a:t>
            </a:r>
          </a:p>
        </p:txBody>
      </p:sp>
      <p:sp>
        <p:nvSpPr>
          <p:cNvPr id="21" name="Rectangle 20"/>
          <p:cNvSpPr/>
          <p:nvPr/>
        </p:nvSpPr>
        <p:spPr bwMode="auto">
          <a:xfrm>
            <a:off x="6054992" y="5435321"/>
            <a:ext cx="1729404" cy="418751"/>
          </a:xfrm>
          <a:prstGeom prst="rect">
            <a:avLst/>
          </a:prstGeom>
          <a:solidFill>
            <a:schemeClr val="tx2"/>
          </a:solidFill>
          <a:ln>
            <a:noFill/>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kern="0" dirty="0">
                <a:ln>
                  <a:solidFill>
                    <a:schemeClr val="bg1">
                      <a:alpha val="0"/>
                    </a:schemeClr>
                  </a:solidFill>
                </a:ln>
                <a:gradFill>
                  <a:gsLst>
                    <a:gs pos="0">
                      <a:srgbClr val="FFFFFF"/>
                    </a:gs>
                    <a:gs pos="100000">
                      <a:srgbClr val="FFFFFF"/>
                    </a:gs>
                  </a:gsLst>
                  <a:lin ang="5400000" scaled="0"/>
                </a:gradFill>
              </a:rPr>
              <a:t>VM</a:t>
            </a:r>
          </a:p>
        </p:txBody>
      </p:sp>
    </p:spTree>
    <p:extLst>
      <p:ext uri="{BB962C8B-B14F-4D97-AF65-F5344CB8AC3E}">
        <p14:creationId xmlns:p14="http://schemas.microsoft.com/office/powerpoint/2010/main" val="4105559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In-Place Upgrade</a:t>
            </a:r>
            <a:endParaRPr lang="en-US" dirty="0"/>
          </a:p>
        </p:txBody>
      </p:sp>
      <p:sp>
        <p:nvSpPr>
          <p:cNvPr id="3" name="Content Placeholder 2"/>
          <p:cNvSpPr>
            <a:spLocks noGrp="1"/>
          </p:cNvSpPr>
          <p:nvPr>
            <p:ph type="body" sz="quarter" idx="10"/>
          </p:nvPr>
        </p:nvSpPr>
        <p:spPr>
          <a:xfrm>
            <a:off x="519113" y="1447799"/>
            <a:ext cx="5891019" cy="4339650"/>
          </a:xfrm>
        </p:spPr>
        <p:txBody>
          <a:bodyPr/>
          <a:lstStyle/>
          <a:p>
            <a:r>
              <a:rPr lang="en-US" dirty="0" smtClean="0">
                <a:solidFill>
                  <a:schemeClr val="accent2">
                    <a:alpha val="99000"/>
                  </a:schemeClr>
                </a:solidFill>
              </a:rPr>
              <a:t>Performs a rolling upgrade on live service</a:t>
            </a:r>
          </a:p>
          <a:p>
            <a:r>
              <a:rPr lang="en-US" dirty="0" smtClean="0">
                <a:solidFill>
                  <a:schemeClr val="accent2">
                    <a:alpha val="99000"/>
                  </a:schemeClr>
                </a:solidFill>
              </a:rPr>
              <a:t>Leverages Upgrade Domains</a:t>
            </a:r>
          </a:p>
          <a:p>
            <a:r>
              <a:rPr lang="en-US" dirty="0" smtClean="0">
                <a:solidFill>
                  <a:schemeClr val="accent2">
                    <a:alpha val="99000"/>
                  </a:schemeClr>
                </a:solidFill>
              </a:rPr>
              <a:t>Developer Portal &amp; Service Management API</a:t>
            </a:r>
          </a:p>
          <a:p>
            <a:r>
              <a:rPr lang="en-US" dirty="0" smtClean="0">
                <a:solidFill>
                  <a:schemeClr val="accent2">
                    <a:alpha val="99000"/>
                  </a:schemeClr>
                </a:solidFill>
              </a:rPr>
              <a:t>Automatic or Manual</a:t>
            </a:r>
          </a:p>
          <a:p>
            <a:r>
              <a:rPr lang="en-US" dirty="0" smtClean="0">
                <a:solidFill>
                  <a:schemeClr val="accent2">
                    <a:alpha val="99000"/>
                  </a:schemeClr>
                </a:solidFill>
              </a:rPr>
              <a:t>Operating System Patches</a:t>
            </a:r>
            <a:endParaRPr lang="en-US" dirty="0">
              <a:solidFill>
                <a:schemeClr val="accent2">
                  <a:alpha val="99000"/>
                </a:schemeClr>
              </a:solidFill>
            </a:endParaRPr>
          </a:p>
        </p:txBody>
      </p:sp>
      <p:grpSp>
        <p:nvGrpSpPr>
          <p:cNvPr id="22" name="Group 21"/>
          <p:cNvGrpSpPr/>
          <p:nvPr/>
        </p:nvGrpSpPr>
        <p:grpSpPr>
          <a:xfrm>
            <a:off x="7274477" y="1444625"/>
            <a:ext cx="4151376" cy="4146801"/>
            <a:chOff x="1405522" y="1444625"/>
            <a:chExt cx="4151376" cy="4146801"/>
          </a:xfrm>
        </p:grpSpPr>
        <p:sp>
          <p:nvSpPr>
            <p:cNvPr id="9" name="Rectangle 8"/>
            <p:cNvSpPr/>
            <p:nvPr>
              <p:custDataLst>
                <p:tags r:id="rId1"/>
              </p:custDataLst>
            </p:nvPr>
          </p:nvSpPr>
          <p:spPr bwMode="auto">
            <a:xfrm>
              <a:off x="1405522" y="1444625"/>
              <a:ext cx="4151376" cy="41468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0" rIns="91436" bIns="0" numCol="1" rtlCol="0" anchor="ctr" anchorCtr="0" compatLnSpc="1">
              <a:prstTxWarp prst="textNoShape">
                <a:avLst/>
              </a:prstTxWarp>
              <a:noAutofit/>
            </a:bodyPr>
            <a:lstStyle/>
            <a:p>
              <a:pPr defTabSz="913788" fontAlgn="base">
                <a:spcBef>
                  <a:spcPct val="0"/>
                </a:spcBef>
                <a:spcAft>
                  <a:spcPct val="0"/>
                </a:spcAft>
              </a:pPr>
              <a:r>
                <a:rPr lang="en-US" sz="2400" dirty="0">
                  <a:ln>
                    <a:solidFill>
                      <a:schemeClr val="bg1">
                        <a:alpha val="0"/>
                      </a:schemeClr>
                    </a:solidFill>
                  </a:ln>
                  <a:solidFill>
                    <a:schemeClr val="bg1"/>
                  </a:solidFill>
                </a:rPr>
                <a:t>Always assume you will have old and new versions of your service running side by side. </a:t>
              </a:r>
              <a:br>
                <a:rPr lang="en-US" sz="2400" dirty="0">
                  <a:ln>
                    <a:solidFill>
                      <a:schemeClr val="bg1">
                        <a:alpha val="0"/>
                      </a:schemeClr>
                    </a:solidFill>
                  </a:ln>
                  <a:solidFill>
                    <a:schemeClr val="bg1"/>
                  </a:solidFill>
                </a:rPr>
              </a:br>
              <a:r>
                <a:rPr lang="en-US" sz="2400" dirty="0">
                  <a:ln>
                    <a:solidFill>
                      <a:schemeClr val="bg1">
                        <a:alpha val="0"/>
                      </a:schemeClr>
                    </a:solidFill>
                  </a:ln>
                  <a:solidFill>
                    <a:schemeClr val="bg1"/>
                  </a:solidFill>
                </a:rPr>
                <a:t>Write version aware code!</a:t>
              </a:r>
            </a:p>
          </p:txBody>
        </p:sp>
        <p:sp>
          <p:nvSpPr>
            <p:cNvPr id="21" name="Freeform 58"/>
            <p:cNvSpPr>
              <a:spLocks noEditPoints="1"/>
            </p:cNvSpPr>
            <p:nvPr/>
          </p:nvSpPr>
          <p:spPr bwMode="black">
            <a:xfrm>
              <a:off x="2850660" y="1825497"/>
              <a:ext cx="1439472" cy="1542854"/>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15244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In-Place Upgrade</a:t>
            </a:r>
          </a:p>
        </p:txBody>
      </p:sp>
      <p:sp>
        <p:nvSpPr>
          <p:cNvPr id="3" name="Rectangle 2"/>
          <p:cNvSpPr/>
          <p:nvPr>
            <p:custDataLst>
              <p:tags r:id="rId1"/>
            </p:custDataLst>
          </p:nvPr>
        </p:nvSpPr>
        <p:spPr bwMode="auto">
          <a:xfrm>
            <a:off x="3710886" y="1438778"/>
            <a:ext cx="2377440" cy="452717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20" rIns="91404" bIns="45703" numCol="1" spcCol="0" rtlCol="0" anchor="t" anchorCtr="0" compatLnSpc="1">
            <a:prstTxWarp prst="textNoShape">
              <a:avLst/>
            </a:prstTxWarp>
          </a:bodyPr>
          <a:lstStyle/>
          <a:p>
            <a:pPr algn="ctr" defTabSz="913788" fontAlgn="base">
              <a:spcBef>
                <a:spcPts val="1200"/>
              </a:spcBef>
              <a:spcAft>
                <a:spcPct val="0"/>
              </a:spcAft>
            </a:pPr>
            <a:r>
              <a:rPr lang="en-US" sz="2200" dirty="0">
                <a:ln>
                  <a:solidFill>
                    <a:schemeClr val="bg1">
                      <a:alpha val="0"/>
                    </a:schemeClr>
                  </a:solidFill>
                </a:ln>
                <a:solidFill>
                  <a:srgbClr val="595959"/>
                </a:solidFill>
                <a:latin typeface="Segoe UI Light" pitchFamily="34" charset="0"/>
              </a:rPr>
              <a:t>Rack</a:t>
            </a:r>
          </a:p>
        </p:txBody>
      </p:sp>
      <p:sp>
        <p:nvSpPr>
          <p:cNvPr id="4" name="Rectangle 3"/>
          <p:cNvSpPr/>
          <p:nvPr>
            <p:custDataLst>
              <p:tags r:id="rId2"/>
            </p:custDataLst>
          </p:nvPr>
        </p:nvSpPr>
        <p:spPr bwMode="auto">
          <a:xfrm>
            <a:off x="3893766" y="2114090"/>
            <a:ext cx="2011680" cy="16473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solidFill>
              </a:rPr>
              <a:t>Web Role</a:t>
            </a:r>
          </a:p>
        </p:txBody>
      </p:sp>
      <p:sp>
        <p:nvSpPr>
          <p:cNvPr id="5" name="Rectangle 4"/>
          <p:cNvSpPr/>
          <p:nvPr>
            <p:custDataLst>
              <p:tags r:id="rId3"/>
            </p:custDataLst>
          </p:nvPr>
        </p:nvSpPr>
        <p:spPr bwMode="auto">
          <a:xfrm>
            <a:off x="4168086" y="2563885"/>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6" name="Rectangle 5"/>
          <p:cNvSpPr/>
          <p:nvPr>
            <p:custDataLst>
              <p:tags r:id="rId4"/>
            </p:custDataLst>
          </p:nvPr>
        </p:nvSpPr>
        <p:spPr bwMode="auto">
          <a:xfrm>
            <a:off x="3893766" y="3971082"/>
            <a:ext cx="2011680" cy="164737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solidFill>
              </a:rPr>
              <a:t>Worker Role</a:t>
            </a:r>
          </a:p>
        </p:txBody>
      </p:sp>
      <p:sp>
        <p:nvSpPr>
          <p:cNvPr id="7" name="Rectangle 6"/>
          <p:cNvSpPr/>
          <p:nvPr>
            <p:custDataLst>
              <p:tags r:id="rId5"/>
            </p:custDataLst>
          </p:nvPr>
        </p:nvSpPr>
        <p:spPr bwMode="auto">
          <a:xfrm>
            <a:off x="6389918" y="1438778"/>
            <a:ext cx="2377440" cy="452717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20" rIns="91404" bIns="45703" numCol="1" spcCol="0" rtlCol="0" anchor="t" anchorCtr="0" compatLnSpc="1">
            <a:prstTxWarp prst="textNoShape">
              <a:avLst/>
            </a:prstTxWarp>
          </a:bodyPr>
          <a:lstStyle/>
          <a:p>
            <a:pPr algn="ctr" defTabSz="913788" fontAlgn="base">
              <a:spcBef>
                <a:spcPts val="1200"/>
              </a:spcBef>
              <a:spcAft>
                <a:spcPct val="0"/>
              </a:spcAft>
            </a:pPr>
            <a:r>
              <a:rPr lang="en-US" sz="2200" dirty="0">
                <a:ln>
                  <a:solidFill>
                    <a:schemeClr val="bg1">
                      <a:alpha val="0"/>
                    </a:schemeClr>
                  </a:solidFill>
                </a:ln>
                <a:solidFill>
                  <a:srgbClr val="595959"/>
                </a:solidFill>
                <a:latin typeface="Segoe UI Light" pitchFamily="34" charset="0"/>
              </a:rPr>
              <a:t>Rack</a:t>
            </a:r>
          </a:p>
        </p:txBody>
      </p:sp>
      <p:sp>
        <p:nvSpPr>
          <p:cNvPr id="8" name="Rectangle 7"/>
          <p:cNvSpPr/>
          <p:nvPr>
            <p:custDataLst>
              <p:tags r:id="rId6"/>
            </p:custDataLst>
          </p:nvPr>
        </p:nvSpPr>
        <p:spPr bwMode="auto">
          <a:xfrm>
            <a:off x="6572798" y="2139684"/>
            <a:ext cx="2011680" cy="16473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000" dirty="0">
                <a:ln>
                  <a:solidFill>
                    <a:schemeClr val="bg1">
                      <a:alpha val="0"/>
                    </a:schemeClr>
                  </a:solidFill>
                </a:ln>
                <a:solidFill>
                  <a:schemeClr val="bg1"/>
                </a:solidFill>
              </a:rPr>
              <a:t>Web Role</a:t>
            </a:r>
          </a:p>
        </p:txBody>
      </p:sp>
      <p:sp>
        <p:nvSpPr>
          <p:cNvPr id="9" name="Rectangle 8"/>
          <p:cNvSpPr/>
          <p:nvPr>
            <p:custDataLst>
              <p:tags r:id="rId7"/>
            </p:custDataLst>
          </p:nvPr>
        </p:nvSpPr>
        <p:spPr bwMode="auto">
          <a:xfrm>
            <a:off x="6847118" y="2563885"/>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0" name="Rectangle 9"/>
          <p:cNvSpPr/>
          <p:nvPr>
            <p:custDataLst>
              <p:tags r:id="rId8"/>
            </p:custDataLst>
          </p:nvPr>
        </p:nvSpPr>
        <p:spPr bwMode="auto">
          <a:xfrm>
            <a:off x="6572798" y="3996676"/>
            <a:ext cx="2011680" cy="164737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000" dirty="0" smtClean="0">
                <a:ln>
                  <a:solidFill>
                    <a:schemeClr val="bg1">
                      <a:alpha val="0"/>
                    </a:schemeClr>
                  </a:solidFill>
                </a:ln>
                <a:solidFill>
                  <a:schemeClr val="bg1"/>
                </a:solidFill>
              </a:rPr>
              <a:t>Worker </a:t>
            </a:r>
            <a:r>
              <a:rPr lang="en-US" sz="2000" dirty="0">
                <a:ln>
                  <a:solidFill>
                    <a:schemeClr val="bg1">
                      <a:alpha val="0"/>
                    </a:schemeClr>
                  </a:solidFill>
                </a:ln>
                <a:solidFill>
                  <a:schemeClr val="bg1"/>
                </a:solidFill>
              </a:rPr>
              <a:t>Role</a:t>
            </a:r>
          </a:p>
        </p:txBody>
      </p:sp>
      <p:sp>
        <p:nvSpPr>
          <p:cNvPr id="11" name="Rectangle 10"/>
          <p:cNvSpPr/>
          <p:nvPr>
            <p:custDataLst>
              <p:tags r:id="rId9"/>
            </p:custDataLst>
          </p:nvPr>
        </p:nvSpPr>
        <p:spPr bwMode="auto">
          <a:xfrm>
            <a:off x="3169882" y="2516796"/>
            <a:ext cx="5804804" cy="520225"/>
          </a:xfrm>
          <a:prstGeom prst="rect">
            <a:avLst/>
          </a:prstGeom>
          <a:noFill/>
          <a:ln w="19050">
            <a:solidFill>
              <a:schemeClr val="accent5"/>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ln>
                  <a:solidFill>
                    <a:schemeClr val="bg1">
                      <a:alpha val="0"/>
                    </a:schemeClr>
                  </a:solidFill>
                </a:ln>
                <a:solidFill>
                  <a:srgbClr val="595959"/>
                </a:solidFill>
              </a:rPr>
              <a:t>#1</a:t>
            </a:r>
            <a:endParaRPr lang="en-US" sz="2000" dirty="0">
              <a:ln>
                <a:solidFill>
                  <a:schemeClr val="bg1">
                    <a:alpha val="0"/>
                  </a:schemeClr>
                </a:solidFill>
              </a:ln>
              <a:solidFill>
                <a:srgbClr val="595959"/>
              </a:solidFill>
            </a:endParaRPr>
          </a:p>
        </p:txBody>
      </p:sp>
      <p:sp>
        <p:nvSpPr>
          <p:cNvPr id="12" name="Rectangle 11"/>
          <p:cNvSpPr/>
          <p:nvPr>
            <p:custDataLst>
              <p:tags r:id="rId10"/>
            </p:custDataLst>
          </p:nvPr>
        </p:nvSpPr>
        <p:spPr bwMode="auto">
          <a:xfrm>
            <a:off x="4168086" y="3218249"/>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3" name="Rectangle 12"/>
          <p:cNvSpPr/>
          <p:nvPr>
            <p:custDataLst>
              <p:tags r:id="rId11"/>
            </p:custDataLst>
          </p:nvPr>
        </p:nvSpPr>
        <p:spPr bwMode="auto">
          <a:xfrm>
            <a:off x="6847118" y="3218249"/>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4" name="Rectangle 13"/>
          <p:cNvSpPr/>
          <p:nvPr>
            <p:custDataLst>
              <p:tags r:id="rId12"/>
            </p:custDataLst>
          </p:nvPr>
        </p:nvSpPr>
        <p:spPr bwMode="auto">
          <a:xfrm>
            <a:off x="3169882" y="3171160"/>
            <a:ext cx="5804804" cy="520225"/>
          </a:xfrm>
          <a:prstGeom prst="rect">
            <a:avLst/>
          </a:prstGeom>
          <a:noFill/>
          <a:ln w="19050">
            <a:solidFill>
              <a:schemeClr val="accent5"/>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ln>
                  <a:solidFill>
                    <a:schemeClr val="bg1">
                      <a:alpha val="0"/>
                    </a:schemeClr>
                  </a:solidFill>
                </a:ln>
                <a:solidFill>
                  <a:srgbClr val="595959"/>
                </a:solidFill>
              </a:rPr>
              <a:t>#2</a:t>
            </a:r>
            <a:endParaRPr lang="en-US" sz="2000" dirty="0">
              <a:ln>
                <a:solidFill>
                  <a:schemeClr val="bg1">
                    <a:alpha val="0"/>
                  </a:schemeClr>
                </a:solidFill>
              </a:ln>
              <a:solidFill>
                <a:srgbClr val="595959"/>
              </a:solidFill>
            </a:endParaRPr>
          </a:p>
        </p:txBody>
      </p:sp>
      <p:sp>
        <p:nvSpPr>
          <p:cNvPr id="15" name="Rectangle 14"/>
          <p:cNvSpPr/>
          <p:nvPr>
            <p:custDataLst>
              <p:tags r:id="rId13"/>
            </p:custDataLst>
          </p:nvPr>
        </p:nvSpPr>
        <p:spPr bwMode="auto">
          <a:xfrm>
            <a:off x="4168086" y="4378634"/>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6" name="Rectangle 15"/>
          <p:cNvSpPr/>
          <p:nvPr>
            <p:custDataLst>
              <p:tags r:id="rId14"/>
            </p:custDataLst>
          </p:nvPr>
        </p:nvSpPr>
        <p:spPr bwMode="auto">
          <a:xfrm>
            <a:off x="6847118" y="4378634"/>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7" name="Rectangle 16"/>
          <p:cNvSpPr/>
          <p:nvPr>
            <p:custDataLst>
              <p:tags r:id="rId15"/>
            </p:custDataLst>
          </p:nvPr>
        </p:nvSpPr>
        <p:spPr bwMode="auto">
          <a:xfrm>
            <a:off x="3169882" y="4331545"/>
            <a:ext cx="5804804" cy="520225"/>
          </a:xfrm>
          <a:prstGeom prst="rect">
            <a:avLst/>
          </a:prstGeom>
          <a:noFill/>
          <a:ln w="19050">
            <a:solidFill>
              <a:schemeClr val="accent5"/>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ln>
                  <a:solidFill>
                    <a:schemeClr val="bg1">
                      <a:alpha val="0"/>
                    </a:schemeClr>
                  </a:solidFill>
                </a:ln>
                <a:solidFill>
                  <a:srgbClr val="595959"/>
                </a:solidFill>
              </a:rPr>
              <a:t>#1</a:t>
            </a:r>
            <a:endParaRPr lang="en-US" sz="2000" dirty="0">
              <a:ln>
                <a:solidFill>
                  <a:schemeClr val="bg1">
                    <a:alpha val="0"/>
                  </a:schemeClr>
                </a:solidFill>
              </a:ln>
              <a:solidFill>
                <a:srgbClr val="595959"/>
              </a:solidFill>
            </a:endParaRPr>
          </a:p>
        </p:txBody>
      </p:sp>
      <p:sp>
        <p:nvSpPr>
          <p:cNvPr id="18" name="Rectangle 17"/>
          <p:cNvSpPr/>
          <p:nvPr>
            <p:custDataLst>
              <p:tags r:id="rId16"/>
            </p:custDataLst>
          </p:nvPr>
        </p:nvSpPr>
        <p:spPr bwMode="auto">
          <a:xfrm>
            <a:off x="4168086" y="5032998"/>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19" name="Rectangle 18"/>
          <p:cNvSpPr/>
          <p:nvPr>
            <p:custDataLst>
              <p:tags r:id="rId17"/>
            </p:custDataLst>
          </p:nvPr>
        </p:nvSpPr>
        <p:spPr bwMode="auto">
          <a:xfrm>
            <a:off x="6847118" y="5032998"/>
            <a:ext cx="1463040" cy="42604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VM</a:t>
            </a:r>
          </a:p>
        </p:txBody>
      </p:sp>
      <p:sp>
        <p:nvSpPr>
          <p:cNvPr id="20" name="Rectangle 19"/>
          <p:cNvSpPr/>
          <p:nvPr>
            <p:custDataLst>
              <p:tags r:id="rId18"/>
            </p:custDataLst>
          </p:nvPr>
        </p:nvSpPr>
        <p:spPr bwMode="auto">
          <a:xfrm>
            <a:off x="3169882" y="4985909"/>
            <a:ext cx="5804804" cy="520225"/>
          </a:xfrm>
          <a:prstGeom prst="rect">
            <a:avLst/>
          </a:prstGeom>
          <a:noFill/>
          <a:ln w="19050">
            <a:solidFill>
              <a:schemeClr val="accent5"/>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dirty="0" smtClean="0">
                <a:ln>
                  <a:solidFill>
                    <a:schemeClr val="bg1">
                      <a:alpha val="0"/>
                    </a:schemeClr>
                  </a:solidFill>
                </a:ln>
                <a:solidFill>
                  <a:srgbClr val="595959"/>
                </a:solidFill>
              </a:rPr>
              <a:t>#2</a:t>
            </a:r>
            <a:endParaRPr lang="en-US" sz="2000" dirty="0">
              <a:ln>
                <a:solidFill>
                  <a:schemeClr val="bg1">
                    <a:alpha val="0"/>
                  </a:schemeClr>
                </a:solidFill>
              </a:ln>
              <a:solidFill>
                <a:srgbClr val="595959"/>
              </a:solidFill>
            </a:endParaRPr>
          </a:p>
        </p:txBody>
      </p:sp>
      <p:sp>
        <p:nvSpPr>
          <p:cNvPr id="21" name="Rectangle 20"/>
          <p:cNvSpPr/>
          <p:nvPr/>
        </p:nvSpPr>
        <p:spPr bwMode="auto">
          <a:xfrm>
            <a:off x="519113" y="2715768"/>
            <a:ext cx="2462158" cy="21031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1" compatLnSpc="1">
            <a:prstTxWarp prst="textNoShape">
              <a:avLst/>
            </a:prstTxWarp>
            <a:noAutofit/>
          </a:bodyPr>
          <a:lstStyle/>
          <a:p>
            <a:pPr algn="ctr" defTabSz="913788" fontAlgn="base">
              <a:spcBef>
                <a:spcPts val="1200"/>
              </a:spcBef>
              <a:spcAft>
                <a:spcPct val="0"/>
              </a:spcAft>
            </a:pPr>
            <a:r>
              <a:rPr lang="en-US" sz="2200" dirty="0">
                <a:ln>
                  <a:solidFill>
                    <a:schemeClr val="bg1">
                      <a:alpha val="0"/>
                    </a:schemeClr>
                  </a:solidFill>
                </a:ln>
                <a:solidFill>
                  <a:schemeClr val="bg1">
                    <a:alpha val="99000"/>
                  </a:schemeClr>
                </a:solidFill>
                <a:latin typeface="Segoe UI Light" pitchFamily="34" charset="0"/>
              </a:rPr>
              <a:t>Load Balancer: </a:t>
            </a:r>
          </a:p>
        </p:txBody>
      </p:sp>
      <p:sp>
        <p:nvSpPr>
          <p:cNvPr id="22" name="Rectangle 21"/>
          <p:cNvSpPr/>
          <p:nvPr/>
        </p:nvSpPr>
        <p:spPr bwMode="auto">
          <a:xfrm>
            <a:off x="835792" y="3547872"/>
            <a:ext cx="1828800" cy="4663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1" compatLnSpc="1">
            <a:prstTxWarp prst="textNoShape">
              <a:avLst/>
            </a:prstTxWarp>
            <a:noAutofit/>
          </a:bodyPr>
          <a:lstStyle/>
          <a:p>
            <a:pPr algn="ctr" defTabSz="914099" fontAlgn="base">
              <a:spcBef>
                <a:spcPct val="0"/>
              </a:spcBef>
              <a:spcAft>
                <a:spcPct val="0"/>
              </a:spcAft>
            </a:pPr>
            <a:r>
              <a:rPr lang="en-NZ" dirty="0">
                <a:ln>
                  <a:solidFill>
                    <a:schemeClr val="bg1">
                      <a:alpha val="0"/>
                    </a:schemeClr>
                  </a:solidFill>
                </a:ln>
                <a:solidFill>
                  <a:srgbClr val="595959"/>
                </a:solidFill>
              </a:rPr>
              <a:t>Prod</a:t>
            </a:r>
          </a:p>
        </p:txBody>
      </p:sp>
    </p:spTree>
    <p:extLst>
      <p:ext uri="{BB962C8B-B14F-4D97-AF65-F5344CB8AC3E}">
        <p14:creationId xmlns:p14="http://schemas.microsoft.com/office/powerpoint/2010/main" val="3832016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mph" presetSubtype="0" grpId="0" nodeType="clickEffect">
                                  <p:stCondLst>
                                    <p:cond delay="0"/>
                                  </p:stCondLst>
                                  <p:childTnLst>
                                    <p:set>
                                      <p:cBhvr rctx="PPT">
                                        <p:cTn id="12" dur="indefinite"/>
                                        <p:tgtEl>
                                          <p:spTgt spid="5"/>
                                        </p:tgtEl>
                                        <p:attrNameLst>
                                          <p:attrName>style.opacity</p:attrName>
                                        </p:attrNameLst>
                                      </p:cBhvr>
                                      <p:to>
                                        <p:strVal val="0.5"/>
                                      </p:to>
                                    </p:set>
                                    <p:animEffect filter="image" prLst="opacity: 0.5">
                                      <p:cBhvr rctx="IE">
                                        <p:cTn id="13" dur="indefinite"/>
                                        <p:tgtEl>
                                          <p:spTgt spid="5"/>
                                        </p:tgtEl>
                                      </p:cBhvr>
                                    </p:animEffect>
                                  </p:childTnLst>
                                </p:cTn>
                              </p:par>
                              <p:par>
                                <p:cTn id="14" presetID="9" presetClass="emph" presetSubtype="0" grpId="0" nodeType="withEffect">
                                  <p:stCondLst>
                                    <p:cond delay="0"/>
                                  </p:stCondLst>
                                  <p:childTnLst>
                                    <p:set>
                                      <p:cBhvr rctx="PPT">
                                        <p:cTn id="15" dur="indefinite"/>
                                        <p:tgtEl>
                                          <p:spTgt spid="9"/>
                                        </p:tgtEl>
                                        <p:attrNameLst>
                                          <p:attrName>style.opacity</p:attrName>
                                        </p:attrNameLst>
                                      </p:cBhvr>
                                      <p:to>
                                        <p:strVal val="0.5"/>
                                      </p:to>
                                    </p:set>
                                    <p:animEffect filter="image" prLst="opacity: 0.5">
                                      <p:cBhvr rctx="IE">
                                        <p:cTn id="16" dur="indefinite"/>
                                        <p:tgtEl>
                                          <p:spTgt spid="9"/>
                                        </p:tgtEl>
                                      </p:cBhvr>
                                    </p:animEffect>
                                  </p:childTnLst>
                                </p:cTn>
                              </p:par>
                              <p:par>
                                <p:cTn id="17" presetID="9" presetClass="emph" presetSubtype="0" grpId="0" nodeType="withEffect">
                                  <p:stCondLst>
                                    <p:cond delay="0"/>
                                  </p:stCondLst>
                                  <p:childTnLst>
                                    <p:set>
                                      <p:cBhvr rctx="PPT">
                                        <p:cTn id="18" dur="indefinite"/>
                                        <p:tgtEl>
                                          <p:spTgt spid="15"/>
                                        </p:tgtEl>
                                        <p:attrNameLst>
                                          <p:attrName>style.opacity</p:attrName>
                                        </p:attrNameLst>
                                      </p:cBhvr>
                                      <p:to>
                                        <p:strVal val="0.5"/>
                                      </p:to>
                                    </p:set>
                                    <p:animEffect filter="image" prLst="opacity: 0.5">
                                      <p:cBhvr rctx="IE">
                                        <p:cTn id="19" dur="indefinite"/>
                                        <p:tgtEl>
                                          <p:spTgt spid="15"/>
                                        </p:tgtEl>
                                      </p:cBhvr>
                                    </p:animEffect>
                                  </p:childTnLst>
                                </p:cTn>
                              </p:par>
                              <p:par>
                                <p:cTn id="20" presetID="9" presetClass="emph" presetSubtype="0" grpId="0" nodeType="withEffect">
                                  <p:stCondLst>
                                    <p:cond delay="0"/>
                                  </p:stCondLst>
                                  <p:childTnLst>
                                    <p:set>
                                      <p:cBhvr rctx="PPT">
                                        <p:cTn id="21" dur="indefinite"/>
                                        <p:tgtEl>
                                          <p:spTgt spid="16"/>
                                        </p:tgtEl>
                                        <p:attrNameLst>
                                          <p:attrName>style.opacity</p:attrName>
                                        </p:attrNameLst>
                                      </p:cBhvr>
                                      <p:to>
                                        <p:strVal val="0.5"/>
                                      </p:to>
                                    </p:set>
                                    <p:animEffect filter="image" prLst="opacity: 0.5">
                                      <p:cBhvr rctx="IE">
                                        <p:cTn id="22" dur="indefinite"/>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mph" presetSubtype="0" grpId="1" nodeType="clickEffect">
                                  <p:stCondLst>
                                    <p:cond delay="0"/>
                                  </p:stCondLst>
                                  <p:childTnLst>
                                    <p:set>
                                      <p:cBhvr rctx="PPT">
                                        <p:cTn id="26" dur="indefinite"/>
                                        <p:tgtEl>
                                          <p:spTgt spid="5"/>
                                        </p:tgtEl>
                                        <p:attrNameLst>
                                          <p:attrName>style.opacity</p:attrName>
                                        </p:attrNameLst>
                                      </p:cBhvr>
                                      <p:to>
                                        <p:strVal val="1"/>
                                      </p:to>
                                    </p:set>
                                    <p:animEffect filter="image" prLst="opacity: 1">
                                      <p:cBhvr rctx="IE">
                                        <p:cTn id="27" dur="indefinite"/>
                                        <p:tgtEl>
                                          <p:spTgt spid="5"/>
                                        </p:tgtEl>
                                      </p:cBhvr>
                                    </p:animEffect>
                                  </p:childTnLst>
                                </p:cTn>
                              </p:par>
                              <p:par>
                                <p:cTn id="28" presetID="9" presetClass="emph" presetSubtype="0" grpId="1" nodeType="withEffect">
                                  <p:stCondLst>
                                    <p:cond delay="0"/>
                                  </p:stCondLst>
                                  <p:childTnLst>
                                    <p:set>
                                      <p:cBhvr rctx="PPT">
                                        <p:cTn id="29" dur="indefinite"/>
                                        <p:tgtEl>
                                          <p:spTgt spid="9"/>
                                        </p:tgtEl>
                                        <p:attrNameLst>
                                          <p:attrName>style.opacity</p:attrName>
                                        </p:attrNameLst>
                                      </p:cBhvr>
                                      <p:to>
                                        <p:strVal val="1"/>
                                      </p:to>
                                    </p:set>
                                    <p:animEffect filter="image" prLst="opacity: 1">
                                      <p:cBhvr rctx="IE">
                                        <p:cTn id="30" dur="indefinite"/>
                                        <p:tgtEl>
                                          <p:spTgt spid="9"/>
                                        </p:tgtEl>
                                      </p:cBhvr>
                                    </p:animEffect>
                                  </p:childTnLst>
                                </p:cTn>
                              </p:par>
                              <p:par>
                                <p:cTn id="31" presetID="9" presetClass="emph" presetSubtype="0" grpId="1" nodeType="withEffect">
                                  <p:stCondLst>
                                    <p:cond delay="0"/>
                                  </p:stCondLst>
                                  <p:childTnLst>
                                    <p:set>
                                      <p:cBhvr rctx="PPT">
                                        <p:cTn id="32" dur="indefinite"/>
                                        <p:tgtEl>
                                          <p:spTgt spid="15"/>
                                        </p:tgtEl>
                                        <p:attrNameLst>
                                          <p:attrName>style.opacity</p:attrName>
                                        </p:attrNameLst>
                                      </p:cBhvr>
                                      <p:to>
                                        <p:strVal val="1"/>
                                      </p:to>
                                    </p:set>
                                    <p:animEffect filter="image" prLst="opacity: 1">
                                      <p:cBhvr rctx="IE">
                                        <p:cTn id="33" dur="indefinite"/>
                                        <p:tgtEl>
                                          <p:spTgt spid="15"/>
                                        </p:tgtEl>
                                      </p:cBhvr>
                                    </p:animEffect>
                                  </p:childTnLst>
                                </p:cTn>
                              </p:par>
                              <p:par>
                                <p:cTn id="34" presetID="9" presetClass="emph" presetSubtype="0" grpId="1" nodeType="withEffect">
                                  <p:stCondLst>
                                    <p:cond delay="0"/>
                                  </p:stCondLst>
                                  <p:childTnLst>
                                    <p:set>
                                      <p:cBhvr rctx="PPT">
                                        <p:cTn id="35" dur="indefinite"/>
                                        <p:tgtEl>
                                          <p:spTgt spid="16"/>
                                        </p:tgtEl>
                                        <p:attrNameLst>
                                          <p:attrName>style.opacity</p:attrName>
                                        </p:attrNameLst>
                                      </p:cBhvr>
                                      <p:to>
                                        <p:strVal val="1"/>
                                      </p:to>
                                    </p:set>
                                    <p:animEffect filter="image" prLst="opacity: 1">
                                      <p:cBhvr rctx="IE">
                                        <p:cTn id="36" dur="indefinite"/>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1"/>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9" presetClass="emph" presetSubtype="0" grpId="0" nodeType="clickEffect">
                                  <p:stCondLst>
                                    <p:cond delay="0"/>
                                  </p:stCondLst>
                                  <p:childTnLst>
                                    <p:set>
                                      <p:cBhvr rctx="PPT">
                                        <p:cTn id="52" dur="indefinite"/>
                                        <p:tgtEl>
                                          <p:spTgt spid="12"/>
                                        </p:tgtEl>
                                        <p:attrNameLst>
                                          <p:attrName>style.opacity</p:attrName>
                                        </p:attrNameLst>
                                      </p:cBhvr>
                                      <p:to>
                                        <p:strVal val="0.5"/>
                                      </p:to>
                                    </p:set>
                                    <p:animEffect filter="image" prLst="opacity: 0.5">
                                      <p:cBhvr rctx="IE">
                                        <p:cTn id="53" dur="indefinite"/>
                                        <p:tgtEl>
                                          <p:spTgt spid="12"/>
                                        </p:tgtEl>
                                      </p:cBhvr>
                                    </p:animEffect>
                                  </p:childTnLst>
                                </p:cTn>
                              </p:par>
                              <p:par>
                                <p:cTn id="54" presetID="9" presetClass="emph" presetSubtype="0" grpId="0" nodeType="withEffect">
                                  <p:stCondLst>
                                    <p:cond delay="0"/>
                                  </p:stCondLst>
                                  <p:childTnLst>
                                    <p:set>
                                      <p:cBhvr rctx="PPT">
                                        <p:cTn id="55" dur="indefinite"/>
                                        <p:tgtEl>
                                          <p:spTgt spid="13"/>
                                        </p:tgtEl>
                                        <p:attrNameLst>
                                          <p:attrName>style.opacity</p:attrName>
                                        </p:attrNameLst>
                                      </p:cBhvr>
                                      <p:to>
                                        <p:strVal val="0.5"/>
                                      </p:to>
                                    </p:set>
                                    <p:animEffect filter="image" prLst="opacity: 0.5">
                                      <p:cBhvr rctx="IE">
                                        <p:cTn id="56" dur="indefinite"/>
                                        <p:tgtEl>
                                          <p:spTgt spid="13"/>
                                        </p:tgtEl>
                                      </p:cBhvr>
                                    </p:animEffect>
                                  </p:childTnLst>
                                </p:cTn>
                              </p:par>
                              <p:par>
                                <p:cTn id="57" presetID="9" presetClass="emph" presetSubtype="0" grpId="0" nodeType="withEffect">
                                  <p:stCondLst>
                                    <p:cond delay="0"/>
                                  </p:stCondLst>
                                  <p:childTnLst>
                                    <p:set>
                                      <p:cBhvr rctx="PPT">
                                        <p:cTn id="58" dur="indefinite"/>
                                        <p:tgtEl>
                                          <p:spTgt spid="18"/>
                                        </p:tgtEl>
                                        <p:attrNameLst>
                                          <p:attrName>style.opacity</p:attrName>
                                        </p:attrNameLst>
                                      </p:cBhvr>
                                      <p:to>
                                        <p:strVal val="0.5"/>
                                      </p:to>
                                    </p:set>
                                    <p:animEffect filter="image" prLst="opacity: 0.5">
                                      <p:cBhvr rctx="IE">
                                        <p:cTn id="59" dur="indefinite"/>
                                        <p:tgtEl>
                                          <p:spTgt spid="18"/>
                                        </p:tgtEl>
                                      </p:cBhvr>
                                    </p:animEffect>
                                  </p:childTnLst>
                                </p:cTn>
                              </p:par>
                              <p:par>
                                <p:cTn id="60" presetID="9" presetClass="emph" presetSubtype="0" grpId="0" nodeType="withEffect">
                                  <p:stCondLst>
                                    <p:cond delay="0"/>
                                  </p:stCondLst>
                                  <p:childTnLst>
                                    <p:set>
                                      <p:cBhvr rctx="PPT">
                                        <p:cTn id="61" dur="indefinite"/>
                                        <p:tgtEl>
                                          <p:spTgt spid="19"/>
                                        </p:tgtEl>
                                        <p:attrNameLst>
                                          <p:attrName>style.opacity</p:attrName>
                                        </p:attrNameLst>
                                      </p:cBhvr>
                                      <p:to>
                                        <p:strVal val="0.5"/>
                                      </p:to>
                                    </p:set>
                                    <p:animEffect filter="image" prLst="opacity: 0.5">
                                      <p:cBhvr rctx="IE">
                                        <p:cTn id="62" dur="indefinite"/>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mph" presetSubtype="0" grpId="1" nodeType="clickEffect">
                                  <p:stCondLst>
                                    <p:cond delay="0"/>
                                  </p:stCondLst>
                                  <p:childTnLst>
                                    <p:set>
                                      <p:cBhvr rctx="PPT">
                                        <p:cTn id="66" dur="indefinite"/>
                                        <p:tgtEl>
                                          <p:spTgt spid="12"/>
                                        </p:tgtEl>
                                        <p:attrNameLst>
                                          <p:attrName>style.opacity</p:attrName>
                                        </p:attrNameLst>
                                      </p:cBhvr>
                                      <p:to>
                                        <p:strVal val="1"/>
                                      </p:to>
                                    </p:set>
                                    <p:animEffect filter="image" prLst="opacity: 1">
                                      <p:cBhvr rctx="IE">
                                        <p:cTn id="67" dur="indefinite"/>
                                        <p:tgtEl>
                                          <p:spTgt spid="12"/>
                                        </p:tgtEl>
                                      </p:cBhvr>
                                    </p:animEffect>
                                  </p:childTnLst>
                                </p:cTn>
                              </p:par>
                              <p:par>
                                <p:cTn id="68" presetID="9" presetClass="emph" presetSubtype="0" grpId="1" nodeType="withEffect">
                                  <p:stCondLst>
                                    <p:cond delay="0"/>
                                  </p:stCondLst>
                                  <p:childTnLst>
                                    <p:set>
                                      <p:cBhvr rctx="PPT">
                                        <p:cTn id="69" dur="indefinite"/>
                                        <p:tgtEl>
                                          <p:spTgt spid="13"/>
                                        </p:tgtEl>
                                        <p:attrNameLst>
                                          <p:attrName>style.opacity</p:attrName>
                                        </p:attrNameLst>
                                      </p:cBhvr>
                                      <p:to>
                                        <p:strVal val="1"/>
                                      </p:to>
                                    </p:set>
                                    <p:animEffect filter="image" prLst="opacity: 1">
                                      <p:cBhvr rctx="IE">
                                        <p:cTn id="70" dur="indefinite"/>
                                        <p:tgtEl>
                                          <p:spTgt spid="13"/>
                                        </p:tgtEl>
                                      </p:cBhvr>
                                    </p:animEffect>
                                  </p:childTnLst>
                                </p:cTn>
                              </p:par>
                              <p:par>
                                <p:cTn id="71" presetID="9" presetClass="emph" presetSubtype="0" grpId="1" nodeType="withEffect">
                                  <p:stCondLst>
                                    <p:cond delay="0"/>
                                  </p:stCondLst>
                                  <p:childTnLst>
                                    <p:set>
                                      <p:cBhvr rctx="PPT">
                                        <p:cTn id="72" dur="indefinite"/>
                                        <p:tgtEl>
                                          <p:spTgt spid="18"/>
                                        </p:tgtEl>
                                        <p:attrNameLst>
                                          <p:attrName>style.opacity</p:attrName>
                                        </p:attrNameLst>
                                      </p:cBhvr>
                                      <p:to>
                                        <p:strVal val="1"/>
                                      </p:to>
                                    </p:set>
                                    <p:animEffect filter="image" prLst="opacity: 1">
                                      <p:cBhvr rctx="IE">
                                        <p:cTn id="73" dur="indefinite"/>
                                        <p:tgtEl>
                                          <p:spTgt spid="18"/>
                                        </p:tgtEl>
                                      </p:cBhvr>
                                    </p:animEffect>
                                  </p:childTnLst>
                                </p:cTn>
                              </p:par>
                              <p:par>
                                <p:cTn id="74" presetID="9" presetClass="emph" presetSubtype="0" grpId="1" nodeType="withEffect">
                                  <p:stCondLst>
                                    <p:cond delay="0"/>
                                  </p:stCondLst>
                                  <p:childTnLst>
                                    <p:set>
                                      <p:cBhvr rctx="PPT">
                                        <p:cTn id="75" dur="indefinite"/>
                                        <p:tgtEl>
                                          <p:spTgt spid="19"/>
                                        </p:tgtEl>
                                        <p:attrNameLst>
                                          <p:attrName>style.opacity</p:attrName>
                                        </p:attrNameLst>
                                      </p:cBhvr>
                                      <p:to>
                                        <p:strVal val="1"/>
                                      </p:to>
                                    </p:set>
                                    <p:animEffect filter="image" prLst="opacity: 1">
                                      <p:cBhvr rctx="IE">
                                        <p:cTn id="76" dur="indefinite"/>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grpId="1" nodeType="clickEffect">
                                  <p:stCondLst>
                                    <p:cond delay="0"/>
                                  </p:stCondLst>
                                  <p:childTnLst>
                                    <p:set>
                                      <p:cBhvr>
                                        <p:cTn id="80" dur="1" fill="hold">
                                          <p:stCondLst>
                                            <p:cond delay="0"/>
                                          </p:stCondLst>
                                        </p:cTn>
                                        <p:tgtEl>
                                          <p:spTgt spid="14"/>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Debugging</a:t>
            </a:r>
            <a:endParaRPr lang="en-US" dirty="0"/>
          </a:p>
        </p:txBody>
      </p:sp>
    </p:spTree>
    <p:extLst>
      <p:ext uri="{BB962C8B-B14F-4D97-AF65-F5344CB8AC3E}">
        <p14:creationId xmlns:p14="http://schemas.microsoft.com/office/powerpoint/2010/main" val="221211045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Debugging a Service in Development</a:t>
            </a:r>
            <a:endParaRPr lang="en-US" dirty="0"/>
          </a:p>
        </p:txBody>
      </p:sp>
      <p:sp>
        <p:nvSpPr>
          <p:cNvPr id="3" name="Content Placeholder 2"/>
          <p:cNvSpPr>
            <a:spLocks noGrp="1"/>
          </p:cNvSpPr>
          <p:nvPr>
            <p:ph type="body" sz="quarter" idx="10"/>
          </p:nvPr>
        </p:nvSpPr>
        <p:spPr>
          <a:xfrm>
            <a:off x="519112" y="1447799"/>
            <a:ext cx="11149013" cy="3785652"/>
          </a:xfrm>
        </p:spPr>
        <p:txBody>
          <a:bodyPr/>
          <a:lstStyle/>
          <a:p>
            <a:r>
              <a:rPr lang="en-US" dirty="0">
                <a:solidFill>
                  <a:schemeClr val="accent2">
                    <a:alpha val="99000"/>
                  </a:schemeClr>
                </a:solidFill>
              </a:rPr>
              <a:t>Debugging only supported in Development Fabric</a:t>
            </a:r>
          </a:p>
          <a:p>
            <a:r>
              <a:rPr lang="en-US" dirty="0">
                <a:solidFill>
                  <a:schemeClr val="accent2">
                    <a:alpha val="99000"/>
                  </a:schemeClr>
                </a:solidFill>
              </a:rPr>
              <a:t>Visual Studio attaches to all instances when debugger starts</a:t>
            </a:r>
          </a:p>
          <a:p>
            <a:r>
              <a:rPr lang="en-US" dirty="0">
                <a:solidFill>
                  <a:schemeClr val="accent2">
                    <a:alpha val="99000"/>
                  </a:schemeClr>
                </a:solidFill>
              </a:rPr>
              <a:t>Can edit configuration whilst debugging</a:t>
            </a:r>
          </a:p>
          <a:p>
            <a:r>
              <a:rPr lang="en-US" dirty="0">
                <a:solidFill>
                  <a:schemeClr val="accent2">
                    <a:alpha val="99000"/>
                  </a:schemeClr>
                </a:solidFill>
              </a:rPr>
              <a:t>Managed Debugger by Default</a:t>
            </a:r>
          </a:p>
          <a:p>
            <a:r>
              <a:rPr lang="en-US" dirty="0">
                <a:solidFill>
                  <a:schemeClr val="accent2">
                    <a:alpha val="99000"/>
                  </a:schemeClr>
                </a:solidFill>
              </a:rPr>
              <a:t>Native Code Debugging is supported</a:t>
            </a:r>
          </a:p>
        </p:txBody>
      </p:sp>
      <p:grpSp>
        <p:nvGrpSpPr>
          <p:cNvPr id="24" name="Group 23"/>
          <p:cNvGrpSpPr/>
          <p:nvPr/>
        </p:nvGrpSpPr>
        <p:grpSpPr bwMode="black">
          <a:xfrm>
            <a:off x="8435340" y="3911920"/>
            <a:ext cx="2125980" cy="2174404"/>
            <a:chOff x="307975" y="1987550"/>
            <a:chExt cx="1377950" cy="1409701"/>
          </a:xfrm>
          <a:solidFill>
            <a:schemeClr val="accent2"/>
          </a:solidFill>
        </p:grpSpPr>
        <p:sp>
          <p:nvSpPr>
            <p:cNvPr id="25" name="Freeform 118"/>
            <p:cNvSpPr>
              <a:spLocks/>
            </p:cNvSpPr>
            <p:nvPr/>
          </p:nvSpPr>
          <p:spPr bwMode="black">
            <a:xfrm>
              <a:off x="538163" y="2516188"/>
              <a:ext cx="917575" cy="881063"/>
            </a:xfrm>
            <a:custGeom>
              <a:avLst/>
              <a:gdLst>
                <a:gd name="T0" fmla="*/ 237 w 245"/>
                <a:gd name="T1" fmla="*/ 0 h 235"/>
                <a:gd name="T2" fmla="*/ 218 w 245"/>
                <a:gd name="T3" fmla="*/ 10 h 235"/>
                <a:gd name="T4" fmla="*/ 131 w 245"/>
                <a:gd name="T5" fmla="*/ 30 h 235"/>
                <a:gd name="T6" fmla="*/ 131 w 245"/>
                <a:gd name="T7" fmla="*/ 201 h 235"/>
                <a:gd name="T8" fmla="*/ 115 w 245"/>
                <a:gd name="T9" fmla="*/ 201 h 235"/>
                <a:gd name="T10" fmla="*/ 115 w 245"/>
                <a:gd name="T11" fmla="*/ 30 h 235"/>
                <a:gd name="T12" fmla="*/ 27 w 245"/>
                <a:gd name="T13" fmla="*/ 10 h 235"/>
                <a:gd name="T14" fmla="*/ 9 w 245"/>
                <a:gd name="T15" fmla="*/ 0 h 235"/>
                <a:gd name="T16" fmla="*/ 0 w 245"/>
                <a:gd name="T17" fmla="*/ 67 h 235"/>
                <a:gd name="T18" fmla="*/ 123 w 245"/>
                <a:gd name="T19" fmla="*/ 235 h 235"/>
                <a:gd name="T20" fmla="*/ 245 w 245"/>
                <a:gd name="T21" fmla="*/ 67 h 235"/>
                <a:gd name="T22" fmla="*/ 237 w 245"/>
                <a:gd name="T2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35">
                  <a:moveTo>
                    <a:pt x="237" y="0"/>
                  </a:moveTo>
                  <a:cubicBezTo>
                    <a:pt x="232" y="3"/>
                    <a:pt x="226" y="7"/>
                    <a:pt x="218" y="10"/>
                  </a:cubicBezTo>
                  <a:cubicBezTo>
                    <a:pt x="198" y="20"/>
                    <a:pt x="169" y="29"/>
                    <a:pt x="131" y="30"/>
                  </a:cubicBezTo>
                  <a:cubicBezTo>
                    <a:pt x="131" y="201"/>
                    <a:pt x="131" y="201"/>
                    <a:pt x="131" y="201"/>
                  </a:cubicBezTo>
                  <a:cubicBezTo>
                    <a:pt x="115" y="201"/>
                    <a:pt x="115" y="201"/>
                    <a:pt x="115" y="201"/>
                  </a:cubicBezTo>
                  <a:cubicBezTo>
                    <a:pt x="115" y="30"/>
                    <a:pt x="115" y="30"/>
                    <a:pt x="115" y="30"/>
                  </a:cubicBezTo>
                  <a:cubicBezTo>
                    <a:pt x="76" y="29"/>
                    <a:pt x="47" y="20"/>
                    <a:pt x="27" y="10"/>
                  </a:cubicBezTo>
                  <a:cubicBezTo>
                    <a:pt x="19" y="7"/>
                    <a:pt x="13" y="3"/>
                    <a:pt x="9" y="0"/>
                  </a:cubicBezTo>
                  <a:cubicBezTo>
                    <a:pt x="3" y="20"/>
                    <a:pt x="0" y="43"/>
                    <a:pt x="0" y="67"/>
                  </a:cubicBezTo>
                  <a:cubicBezTo>
                    <a:pt x="0" y="149"/>
                    <a:pt x="61" y="235"/>
                    <a:pt x="123" y="235"/>
                  </a:cubicBezTo>
                  <a:cubicBezTo>
                    <a:pt x="184" y="235"/>
                    <a:pt x="245" y="149"/>
                    <a:pt x="245" y="67"/>
                  </a:cubicBezTo>
                  <a:cubicBezTo>
                    <a:pt x="245" y="43"/>
                    <a:pt x="242" y="20"/>
                    <a:pt x="2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6" name="Freeform 119"/>
            <p:cNvSpPr>
              <a:spLocks/>
            </p:cNvSpPr>
            <p:nvPr/>
          </p:nvSpPr>
          <p:spPr bwMode="black">
            <a:xfrm>
              <a:off x="579438" y="2478088"/>
              <a:ext cx="317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7" name="Freeform 120"/>
            <p:cNvSpPr>
              <a:spLocks/>
            </p:cNvSpPr>
            <p:nvPr/>
          </p:nvSpPr>
          <p:spPr bwMode="black">
            <a:xfrm>
              <a:off x="571500" y="2486025"/>
              <a:ext cx="7938" cy="30163"/>
            </a:xfrm>
            <a:custGeom>
              <a:avLst/>
              <a:gdLst>
                <a:gd name="T0" fmla="*/ 2 w 2"/>
                <a:gd name="T1" fmla="*/ 0 h 8"/>
                <a:gd name="T2" fmla="*/ 0 w 2"/>
                <a:gd name="T3" fmla="*/ 8 h 8"/>
                <a:gd name="T4" fmla="*/ 2 w 2"/>
                <a:gd name="T5" fmla="*/ 0 h 8"/>
              </a:gdLst>
              <a:ahLst/>
              <a:cxnLst>
                <a:cxn ang="0">
                  <a:pos x="T0" y="T1"/>
                </a:cxn>
                <a:cxn ang="0">
                  <a:pos x="T2" y="T3"/>
                </a:cxn>
                <a:cxn ang="0">
                  <a:pos x="T4" y="T5"/>
                </a:cxn>
              </a:cxnLst>
              <a:rect l="0" t="0" r="r" b="b"/>
              <a:pathLst>
                <a:path w="2" h="8">
                  <a:moveTo>
                    <a:pt x="2" y="0"/>
                  </a:moveTo>
                  <a:cubicBezTo>
                    <a:pt x="1" y="3"/>
                    <a:pt x="0" y="5"/>
                    <a:pt x="0" y="8"/>
                  </a:cubicBezTo>
                  <a:cubicBezTo>
                    <a:pt x="0" y="5"/>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8" name="Freeform 121"/>
            <p:cNvSpPr>
              <a:spLocks/>
            </p:cNvSpPr>
            <p:nvPr/>
          </p:nvSpPr>
          <p:spPr bwMode="black">
            <a:xfrm>
              <a:off x="1414463" y="2486025"/>
              <a:ext cx="12700" cy="3016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9" name="Freeform 122"/>
            <p:cNvSpPr>
              <a:spLocks/>
            </p:cNvSpPr>
            <p:nvPr/>
          </p:nvSpPr>
          <p:spPr bwMode="black">
            <a:xfrm>
              <a:off x="582613" y="2459038"/>
              <a:ext cx="7938" cy="19050"/>
            </a:xfrm>
            <a:custGeom>
              <a:avLst/>
              <a:gdLst>
                <a:gd name="T0" fmla="*/ 0 w 2"/>
                <a:gd name="T1" fmla="*/ 5 h 5"/>
                <a:gd name="T2" fmla="*/ 2 w 2"/>
                <a:gd name="T3" fmla="*/ 0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1" y="4"/>
                    <a:pt x="1" y="2"/>
                    <a:pt x="2" y="0"/>
                  </a:cubicBezTo>
                  <a:cubicBezTo>
                    <a:pt x="2" y="0"/>
                    <a:pt x="2" y="0"/>
                    <a:pt x="2" y="0"/>
                  </a:cubicBezTo>
                  <a:cubicBezTo>
                    <a:pt x="1"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0" name="Freeform 123"/>
            <p:cNvSpPr>
              <a:spLocks/>
            </p:cNvSpPr>
            <p:nvPr/>
          </p:nvSpPr>
          <p:spPr bwMode="black">
            <a:xfrm>
              <a:off x="1411288" y="2478088"/>
              <a:ext cx="3175"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1" name="Freeform 124"/>
            <p:cNvSpPr>
              <a:spLocks noEditPoints="1"/>
            </p:cNvSpPr>
            <p:nvPr/>
          </p:nvSpPr>
          <p:spPr bwMode="black">
            <a:xfrm>
              <a:off x="590550" y="2224088"/>
              <a:ext cx="812800" cy="344488"/>
            </a:xfrm>
            <a:custGeom>
              <a:avLst/>
              <a:gdLst>
                <a:gd name="T0" fmla="*/ 109 w 217"/>
                <a:gd name="T1" fmla="*/ 0 h 92"/>
                <a:gd name="T2" fmla="*/ 0 w 217"/>
                <a:gd name="T3" fmla="*/ 63 h 92"/>
                <a:gd name="T4" fmla="*/ 19 w 217"/>
                <a:gd name="T5" fmla="*/ 74 h 92"/>
                <a:gd name="T6" fmla="*/ 109 w 217"/>
                <a:gd name="T7" fmla="*/ 92 h 92"/>
                <a:gd name="T8" fmla="*/ 196 w 217"/>
                <a:gd name="T9" fmla="*/ 74 h 92"/>
                <a:gd name="T10" fmla="*/ 217 w 217"/>
                <a:gd name="T11" fmla="*/ 63 h 92"/>
                <a:gd name="T12" fmla="*/ 109 w 217"/>
                <a:gd name="T13" fmla="*/ 0 h 92"/>
                <a:gd name="T14" fmla="*/ 45 w 217"/>
                <a:gd name="T15" fmla="*/ 47 h 92"/>
                <a:gd name="T16" fmla="*/ 31 w 217"/>
                <a:gd name="T17" fmla="*/ 33 h 92"/>
                <a:gd name="T18" fmla="*/ 45 w 217"/>
                <a:gd name="T19" fmla="*/ 20 h 92"/>
                <a:gd name="T20" fmla="*/ 59 w 217"/>
                <a:gd name="T21" fmla="*/ 33 h 92"/>
                <a:gd name="T22" fmla="*/ 45 w 217"/>
                <a:gd name="T23" fmla="*/ 47 h 92"/>
                <a:gd name="T24" fmla="*/ 172 w 217"/>
                <a:gd name="T25" fmla="*/ 47 h 92"/>
                <a:gd name="T26" fmla="*/ 158 w 217"/>
                <a:gd name="T27" fmla="*/ 33 h 92"/>
                <a:gd name="T28" fmla="*/ 172 w 217"/>
                <a:gd name="T29" fmla="*/ 20 h 92"/>
                <a:gd name="T30" fmla="*/ 186 w 217"/>
                <a:gd name="T31" fmla="*/ 33 h 92"/>
                <a:gd name="T32" fmla="*/ 172 w 217"/>
                <a:gd name="T3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7" h="92">
                  <a:moveTo>
                    <a:pt x="109" y="0"/>
                  </a:moveTo>
                  <a:cubicBezTo>
                    <a:pt x="49" y="0"/>
                    <a:pt x="16" y="25"/>
                    <a:pt x="0" y="63"/>
                  </a:cubicBezTo>
                  <a:cubicBezTo>
                    <a:pt x="5" y="66"/>
                    <a:pt x="11" y="70"/>
                    <a:pt x="19" y="74"/>
                  </a:cubicBezTo>
                  <a:cubicBezTo>
                    <a:pt x="39" y="83"/>
                    <a:pt x="68" y="92"/>
                    <a:pt x="109" y="92"/>
                  </a:cubicBezTo>
                  <a:cubicBezTo>
                    <a:pt x="148" y="92"/>
                    <a:pt x="177" y="83"/>
                    <a:pt x="196" y="74"/>
                  </a:cubicBezTo>
                  <a:cubicBezTo>
                    <a:pt x="205" y="70"/>
                    <a:pt x="212" y="66"/>
                    <a:pt x="217" y="63"/>
                  </a:cubicBezTo>
                  <a:cubicBezTo>
                    <a:pt x="201" y="25"/>
                    <a:pt x="168" y="0"/>
                    <a:pt x="109" y="0"/>
                  </a:cubicBezTo>
                  <a:close/>
                  <a:moveTo>
                    <a:pt x="45" y="47"/>
                  </a:moveTo>
                  <a:cubicBezTo>
                    <a:pt x="37" y="47"/>
                    <a:pt x="31" y="41"/>
                    <a:pt x="31" y="33"/>
                  </a:cubicBezTo>
                  <a:cubicBezTo>
                    <a:pt x="31" y="26"/>
                    <a:pt x="37" y="20"/>
                    <a:pt x="45" y="20"/>
                  </a:cubicBezTo>
                  <a:cubicBezTo>
                    <a:pt x="53" y="20"/>
                    <a:pt x="59" y="26"/>
                    <a:pt x="59" y="33"/>
                  </a:cubicBezTo>
                  <a:cubicBezTo>
                    <a:pt x="59" y="41"/>
                    <a:pt x="53" y="47"/>
                    <a:pt x="45" y="47"/>
                  </a:cubicBezTo>
                  <a:close/>
                  <a:moveTo>
                    <a:pt x="172" y="47"/>
                  </a:moveTo>
                  <a:cubicBezTo>
                    <a:pt x="164" y="47"/>
                    <a:pt x="158" y="41"/>
                    <a:pt x="158" y="33"/>
                  </a:cubicBezTo>
                  <a:cubicBezTo>
                    <a:pt x="158" y="26"/>
                    <a:pt x="164" y="20"/>
                    <a:pt x="172" y="20"/>
                  </a:cubicBezTo>
                  <a:cubicBezTo>
                    <a:pt x="180" y="20"/>
                    <a:pt x="186" y="26"/>
                    <a:pt x="186" y="33"/>
                  </a:cubicBezTo>
                  <a:cubicBezTo>
                    <a:pt x="186" y="41"/>
                    <a:pt x="180" y="47"/>
                    <a:pt x="17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2" name="Freeform 125"/>
            <p:cNvSpPr>
              <a:spLocks/>
            </p:cNvSpPr>
            <p:nvPr/>
          </p:nvSpPr>
          <p:spPr bwMode="black">
            <a:xfrm>
              <a:off x="1403350" y="2459038"/>
              <a:ext cx="7938" cy="19050"/>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0" y="0"/>
                    <a:pt x="0" y="0"/>
                    <a:pt x="0" y="0"/>
                  </a:cubicBezTo>
                  <a:cubicBezTo>
                    <a:pt x="1" y="2"/>
                    <a:pt x="1" y="3"/>
                    <a:pt x="2"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3" name="Freeform 126"/>
            <p:cNvSpPr>
              <a:spLocks/>
            </p:cNvSpPr>
            <p:nvPr/>
          </p:nvSpPr>
          <p:spPr bwMode="black">
            <a:xfrm>
              <a:off x="750888" y="2006600"/>
              <a:ext cx="492125" cy="269875"/>
            </a:xfrm>
            <a:custGeom>
              <a:avLst/>
              <a:gdLst>
                <a:gd name="T0" fmla="*/ 2 w 131"/>
                <a:gd name="T1" fmla="*/ 11 h 72"/>
                <a:gd name="T2" fmla="*/ 61 w 131"/>
                <a:gd name="T3" fmla="*/ 70 h 72"/>
                <a:gd name="T4" fmla="*/ 66 w 131"/>
                <a:gd name="T5" fmla="*/ 72 h 72"/>
                <a:gd name="T6" fmla="*/ 70 w 131"/>
                <a:gd name="T7" fmla="*/ 70 h 72"/>
                <a:gd name="T8" fmla="*/ 129 w 131"/>
                <a:gd name="T9" fmla="*/ 11 h 72"/>
                <a:gd name="T10" fmla="*/ 129 w 131"/>
                <a:gd name="T11" fmla="*/ 2 h 72"/>
                <a:gd name="T12" fmla="*/ 121 w 131"/>
                <a:gd name="T13" fmla="*/ 2 h 72"/>
                <a:gd name="T14" fmla="*/ 66 w 131"/>
                <a:gd name="T15" fmla="*/ 57 h 72"/>
                <a:gd name="T16" fmla="*/ 10 w 131"/>
                <a:gd name="T17" fmla="*/ 2 h 72"/>
                <a:gd name="T18" fmla="*/ 2 w 131"/>
                <a:gd name="T19" fmla="*/ 2 h 72"/>
                <a:gd name="T20" fmla="*/ 2 w 131"/>
                <a:gd name="T21"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72">
                  <a:moveTo>
                    <a:pt x="2" y="11"/>
                  </a:moveTo>
                  <a:cubicBezTo>
                    <a:pt x="61" y="70"/>
                    <a:pt x="61" y="70"/>
                    <a:pt x="61" y="70"/>
                  </a:cubicBezTo>
                  <a:cubicBezTo>
                    <a:pt x="62" y="71"/>
                    <a:pt x="64" y="72"/>
                    <a:pt x="66" y="72"/>
                  </a:cubicBezTo>
                  <a:cubicBezTo>
                    <a:pt x="67" y="72"/>
                    <a:pt x="69" y="71"/>
                    <a:pt x="70" y="70"/>
                  </a:cubicBezTo>
                  <a:cubicBezTo>
                    <a:pt x="129" y="11"/>
                    <a:pt x="129" y="11"/>
                    <a:pt x="129" y="11"/>
                  </a:cubicBezTo>
                  <a:cubicBezTo>
                    <a:pt x="131" y="8"/>
                    <a:pt x="131" y="5"/>
                    <a:pt x="129" y="2"/>
                  </a:cubicBezTo>
                  <a:cubicBezTo>
                    <a:pt x="127" y="0"/>
                    <a:pt x="123" y="0"/>
                    <a:pt x="121" y="2"/>
                  </a:cubicBezTo>
                  <a:cubicBezTo>
                    <a:pt x="66" y="57"/>
                    <a:pt x="66" y="57"/>
                    <a:pt x="66" y="57"/>
                  </a:cubicBezTo>
                  <a:cubicBezTo>
                    <a:pt x="10" y="2"/>
                    <a:pt x="10" y="2"/>
                    <a:pt x="10" y="2"/>
                  </a:cubicBezTo>
                  <a:cubicBezTo>
                    <a:pt x="8" y="0"/>
                    <a:pt x="4" y="0"/>
                    <a:pt x="2" y="2"/>
                  </a:cubicBezTo>
                  <a:cubicBezTo>
                    <a:pt x="0" y="5"/>
                    <a:pt x="0" y="8"/>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4" name="Oval 127"/>
            <p:cNvSpPr>
              <a:spLocks noChangeArrowheads="1"/>
            </p:cNvSpPr>
            <p:nvPr/>
          </p:nvSpPr>
          <p:spPr bwMode="black">
            <a:xfrm>
              <a:off x="731838"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5" name="Oval 128"/>
            <p:cNvSpPr>
              <a:spLocks noChangeArrowheads="1"/>
            </p:cNvSpPr>
            <p:nvPr/>
          </p:nvSpPr>
          <p:spPr bwMode="black">
            <a:xfrm>
              <a:off x="1174750"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6" name="Freeform 129"/>
            <p:cNvSpPr>
              <a:spLocks/>
            </p:cNvSpPr>
            <p:nvPr/>
          </p:nvSpPr>
          <p:spPr bwMode="black">
            <a:xfrm>
              <a:off x="342900" y="2549525"/>
              <a:ext cx="404813" cy="206375"/>
            </a:xfrm>
            <a:custGeom>
              <a:avLst/>
              <a:gdLst>
                <a:gd name="T0" fmla="*/ 101 w 108"/>
                <a:gd name="T1" fmla="*/ 34 h 55"/>
                <a:gd name="T2" fmla="*/ 14 w 108"/>
                <a:gd name="T3" fmla="*/ 2 h 55"/>
                <a:gd name="T4" fmla="*/ 1 w 108"/>
                <a:gd name="T5" fmla="*/ 8 h 55"/>
                <a:gd name="T6" fmla="*/ 7 w 108"/>
                <a:gd name="T7" fmla="*/ 21 h 55"/>
                <a:gd name="T8" fmla="*/ 94 w 108"/>
                <a:gd name="T9" fmla="*/ 53 h 55"/>
                <a:gd name="T10" fmla="*/ 107 w 108"/>
                <a:gd name="T11" fmla="*/ 47 h 55"/>
                <a:gd name="T12" fmla="*/ 101 w 108"/>
                <a:gd name="T13" fmla="*/ 34 h 55"/>
              </a:gdLst>
              <a:ahLst/>
              <a:cxnLst>
                <a:cxn ang="0">
                  <a:pos x="T0" y="T1"/>
                </a:cxn>
                <a:cxn ang="0">
                  <a:pos x="T2" y="T3"/>
                </a:cxn>
                <a:cxn ang="0">
                  <a:pos x="T4" y="T5"/>
                </a:cxn>
                <a:cxn ang="0">
                  <a:pos x="T6" y="T7"/>
                </a:cxn>
                <a:cxn ang="0">
                  <a:pos x="T8" y="T9"/>
                </a:cxn>
                <a:cxn ang="0">
                  <a:pos x="T10" y="T11"/>
                </a:cxn>
                <a:cxn ang="0">
                  <a:pos x="T12" y="T13"/>
                </a:cxn>
              </a:cxnLst>
              <a:rect l="0" t="0" r="r" b="b"/>
              <a:pathLst>
                <a:path w="108" h="55">
                  <a:moveTo>
                    <a:pt x="101" y="34"/>
                  </a:moveTo>
                  <a:cubicBezTo>
                    <a:pt x="14" y="2"/>
                    <a:pt x="14" y="2"/>
                    <a:pt x="14" y="2"/>
                  </a:cubicBezTo>
                  <a:cubicBezTo>
                    <a:pt x="9" y="0"/>
                    <a:pt x="3" y="3"/>
                    <a:pt x="1" y="8"/>
                  </a:cubicBezTo>
                  <a:cubicBezTo>
                    <a:pt x="0" y="13"/>
                    <a:pt x="2" y="19"/>
                    <a:pt x="7" y="21"/>
                  </a:cubicBezTo>
                  <a:cubicBezTo>
                    <a:pt x="94" y="53"/>
                    <a:pt x="94" y="53"/>
                    <a:pt x="94" y="53"/>
                  </a:cubicBezTo>
                  <a:cubicBezTo>
                    <a:pt x="99" y="55"/>
                    <a:pt x="105" y="52"/>
                    <a:pt x="107" y="47"/>
                  </a:cubicBezTo>
                  <a:cubicBezTo>
                    <a:pt x="108" y="42"/>
                    <a:pt x="106" y="36"/>
                    <a:pt x="10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7" name="Freeform 130"/>
            <p:cNvSpPr>
              <a:spLocks/>
            </p:cNvSpPr>
            <p:nvPr/>
          </p:nvSpPr>
          <p:spPr bwMode="black">
            <a:xfrm>
              <a:off x="390525" y="3063875"/>
              <a:ext cx="409575" cy="201613"/>
            </a:xfrm>
            <a:custGeom>
              <a:avLst/>
              <a:gdLst>
                <a:gd name="T0" fmla="*/ 95 w 109"/>
                <a:gd name="T1" fmla="*/ 2 h 54"/>
                <a:gd name="T2" fmla="*/ 8 w 109"/>
                <a:gd name="T3" fmla="*/ 34 h 54"/>
                <a:gd name="T4" fmla="*/ 2 w 109"/>
                <a:gd name="T5" fmla="*/ 47 h 54"/>
                <a:gd name="T6" fmla="*/ 15 w 109"/>
                <a:gd name="T7" fmla="*/ 53 h 54"/>
                <a:gd name="T8" fmla="*/ 102 w 109"/>
                <a:gd name="T9" fmla="*/ 20 h 54"/>
                <a:gd name="T10" fmla="*/ 107 w 109"/>
                <a:gd name="T11" fmla="*/ 8 h 54"/>
                <a:gd name="T12" fmla="*/ 95 w 109"/>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95" y="2"/>
                  </a:moveTo>
                  <a:cubicBezTo>
                    <a:pt x="8" y="34"/>
                    <a:pt x="8" y="34"/>
                    <a:pt x="8" y="34"/>
                  </a:cubicBezTo>
                  <a:cubicBezTo>
                    <a:pt x="3" y="36"/>
                    <a:pt x="0" y="41"/>
                    <a:pt x="2" y="47"/>
                  </a:cubicBezTo>
                  <a:cubicBezTo>
                    <a:pt x="4" y="52"/>
                    <a:pt x="10" y="54"/>
                    <a:pt x="15" y="53"/>
                  </a:cubicBezTo>
                  <a:cubicBezTo>
                    <a:pt x="102" y="20"/>
                    <a:pt x="102" y="20"/>
                    <a:pt x="102" y="20"/>
                  </a:cubicBezTo>
                  <a:cubicBezTo>
                    <a:pt x="107" y="19"/>
                    <a:pt x="109" y="13"/>
                    <a:pt x="107" y="8"/>
                  </a:cubicBezTo>
                  <a:cubicBezTo>
                    <a:pt x="106" y="2"/>
                    <a:pt x="100" y="0"/>
                    <a:pt x="9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8" name="Freeform 131"/>
            <p:cNvSpPr>
              <a:spLocks/>
            </p:cNvSpPr>
            <p:nvPr/>
          </p:nvSpPr>
          <p:spPr bwMode="black">
            <a:xfrm>
              <a:off x="307975" y="2882900"/>
              <a:ext cx="428625" cy="76200"/>
            </a:xfrm>
            <a:custGeom>
              <a:avLst/>
              <a:gdLst>
                <a:gd name="T0" fmla="*/ 104 w 114"/>
                <a:gd name="T1" fmla="*/ 0 h 20"/>
                <a:gd name="T2" fmla="*/ 10 w 114"/>
                <a:gd name="T3" fmla="*/ 0 h 20"/>
                <a:gd name="T4" fmla="*/ 0 w 114"/>
                <a:gd name="T5" fmla="*/ 10 h 20"/>
                <a:gd name="T6" fmla="*/ 10 w 114"/>
                <a:gd name="T7" fmla="*/ 20 h 20"/>
                <a:gd name="T8" fmla="*/ 104 w 114"/>
                <a:gd name="T9" fmla="*/ 20 h 20"/>
                <a:gd name="T10" fmla="*/ 114 w 114"/>
                <a:gd name="T11" fmla="*/ 10 h 20"/>
                <a:gd name="T12" fmla="*/ 104 w 11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4" y="0"/>
                  </a:moveTo>
                  <a:cubicBezTo>
                    <a:pt x="10" y="0"/>
                    <a:pt x="10" y="0"/>
                    <a:pt x="10" y="0"/>
                  </a:cubicBezTo>
                  <a:cubicBezTo>
                    <a:pt x="5" y="0"/>
                    <a:pt x="0" y="4"/>
                    <a:pt x="0" y="10"/>
                  </a:cubicBezTo>
                  <a:cubicBezTo>
                    <a:pt x="0" y="15"/>
                    <a:pt x="5" y="20"/>
                    <a:pt x="10" y="20"/>
                  </a:cubicBezTo>
                  <a:cubicBezTo>
                    <a:pt x="104" y="20"/>
                    <a:pt x="104" y="20"/>
                    <a:pt x="104" y="20"/>
                  </a:cubicBezTo>
                  <a:cubicBezTo>
                    <a:pt x="110" y="20"/>
                    <a:pt x="114" y="15"/>
                    <a:pt x="114" y="10"/>
                  </a:cubicBezTo>
                  <a:cubicBezTo>
                    <a:pt x="114" y="4"/>
                    <a:pt x="110"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9" name="Freeform 132"/>
            <p:cNvSpPr>
              <a:spLocks/>
            </p:cNvSpPr>
            <p:nvPr/>
          </p:nvSpPr>
          <p:spPr bwMode="black">
            <a:xfrm>
              <a:off x="1246188" y="2549525"/>
              <a:ext cx="409575" cy="206375"/>
            </a:xfrm>
            <a:custGeom>
              <a:avLst/>
              <a:gdLst>
                <a:gd name="T0" fmla="*/ 14 w 109"/>
                <a:gd name="T1" fmla="*/ 53 h 55"/>
                <a:gd name="T2" fmla="*/ 101 w 109"/>
                <a:gd name="T3" fmla="*/ 21 h 55"/>
                <a:gd name="T4" fmla="*/ 107 w 109"/>
                <a:gd name="T5" fmla="*/ 8 h 55"/>
                <a:gd name="T6" fmla="*/ 94 w 109"/>
                <a:gd name="T7" fmla="*/ 2 h 55"/>
                <a:gd name="T8" fmla="*/ 7 w 109"/>
                <a:gd name="T9" fmla="*/ 34 h 55"/>
                <a:gd name="T10" fmla="*/ 2 w 109"/>
                <a:gd name="T11" fmla="*/ 47 h 55"/>
                <a:gd name="T12" fmla="*/ 14 w 109"/>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109" h="55">
                  <a:moveTo>
                    <a:pt x="14" y="53"/>
                  </a:moveTo>
                  <a:cubicBezTo>
                    <a:pt x="101" y="21"/>
                    <a:pt x="101" y="21"/>
                    <a:pt x="101" y="21"/>
                  </a:cubicBezTo>
                  <a:cubicBezTo>
                    <a:pt x="106" y="19"/>
                    <a:pt x="109" y="13"/>
                    <a:pt x="107" y="8"/>
                  </a:cubicBezTo>
                  <a:cubicBezTo>
                    <a:pt x="105" y="3"/>
                    <a:pt x="99" y="0"/>
                    <a:pt x="94" y="2"/>
                  </a:cubicBezTo>
                  <a:cubicBezTo>
                    <a:pt x="7" y="34"/>
                    <a:pt x="7" y="34"/>
                    <a:pt x="7" y="34"/>
                  </a:cubicBezTo>
                  <a:cubicBezTo>
                    <a:pt x="2" y="36"/>
                    <a:pt x="0" y="42"/>
                    <a:pt x="2" y="47"/>
                  </a:cubicBezTo>
                  <a:cubicBezTo>
                    <a:pt x="3" y="52"/>
                    <a:pt x="9" y="55"/>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40" name="Freeform 133"/>
            <p:cNvSpPr>
              <a:spLocks/>
            </p:cNvSpPr>
            <p:nvPr/>
          </p:nvSpPr>
          <p:spPr bwMode="black">
            <a:xfrm>
              <a:off x="1193800" y="3063875"/>
              <a:ext cx="409575" cy="201613"/>
            </a:xfrm>
            <a:custGeom>
              <a:avLst/>
              <a:gdLst>
                <a:gd name="T0" fmla="*/ 8 w 109"/>
                <a:gd name="T1" fmla="*/ 20 h 54"/>
                <a:gd name="T2" fmla="*/ 94 w 109"/>
                <a:gd name="T3" fmla="*/ 53 h 54"/>
                <a:gd name="T4" fmla="*/ 107 w 109"/>
                <a:gd name="T5" fmla="*/ 47 h 54"/>
                <a:gd name="T6" fmla="*/ 101 w 109"/>
                <a:gd name="T7" fmla="*/ 34 h 54"/>
                <a:gd name="T8" fmla="*/ 14 w 109"/>
                <a:gd name="T9" fmla="*/ 2 h 54"/>
                <a:gd name="T10" fmla="*/ 2 w 109"/>
                <a:gd name="T11" fmla="*/ 8 h 54"/>
                <a:gd name="T12" fmla="*/ 8 w 109"/>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8" y="20"/>
                  </a:moveTo>
                  <a:cubicBezTo>
                    <a:pt x="94" y="53"/>
                    <a:pt x="94" y="53"/>
                    <a:pt x="94" y="53"/>
                  </a:cubicBezTo>
                  <a:cubicBezTo>
                    <a:pt x="99" y="54"/>
                    <a:pt x="105" y="52"/>
                    <a:pt x="107" y="47"/>
                  </a:cubicBezTo>
                  <a:cubicBezTo>
                    <a:pt x="109" y="41"/>
                    <a:pt x="106" y="36"/>
                    <a:pt x="101" y="34"/>
                  </a:cubicBezTo>
                  <a:cubicBezTo>
                    <a:pt x="14" y="2"/>
                    <a:pt x="14" y="2"/>
                    <a:pt x="14" y="2"/>
                  </a:cubicBezTo>
                  <a:cubicBezTo>
                    <a:pt x="9" y="0"/>
                    <a:pt x="4" y="2"/>
                    <a:pt x="2" y="8"/>
                  </a:cubicBezTo>
                  <a:cubicBezTo>
                    <a:pt x="0" y="13"/>
                    <a:pt x="2" y="19"/>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41" name="Freeform 134"/>
            <p:cNvSpPr>
              <a:spLocks/>
            </p:cNvSpPr>
            <p:nvPr/>
          </p:nvSpPr>
          <p:spPr bwMode="black">
            <a:xfrm>
              <a:off x="1257300" y="2882900"/>
              <a:ext cx="428625" cy="76200"/>
            </a:xfrm>
            <a:custGeom>
              <a:avLst/>
              <a:gdLst>
                <a:gd name="T0" fmla="*/ 10 w 114"/>
                <a:gd name="T1" fmla="*/ 20 h 20"/>
                <a:gd name="T2" fmla="*/ 104 w 114"/>
                <a:gd name="T3" fmla="*/ 20 h 20"/>
                <a:gd name="T4" fmla="*/ 114 w 114"/>
                <a:gd name="T5" fmla="*/ 10 h 20"/>
                <a:gd name="T6" fmla="*/ 104 w 114"/>
                <a:gd name="T7" fmla="*/ 0 h 20"/>
                <a:gd name="T8" fmla="*/ 10 w 114"/>
                <a:gd name="T9" fmla="*/ 0 h 20"/>
                <a:gd name="T10" fmla="*/ 0 w 114"/>
                <a:gd name="T11" fmla="*/ 10 h 20"/>
                <a:gd name="T12" fmla="*/ 10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 y="20"/>
                  </a:moveTo>
                  <a:cubicBezTo>
                    <a:pt x="104" y="20"/>
                    <a:pt x="104" y="20"/>
                    <a:pt x="104" y="20"/>
                  </a:cubicBezTo>
                  <a:cubicBezTo>
                    <a:pt x="109" y="20"/>
                    <a:pt x="114" y="15"/>
                    <a:pt x="114" y="10"/>
                  </a:cubicBezTo>
                  <a:cubicBezTo>
                    <a:pt x="114" y="4"/>
                    <a:pt x="109" y="0"/>
                    <a:pt x="104" y="0"/>
                  </a:cubicBezTo>
                  <a:cubicBezTo>
                    <a:pt x="10" y="0"/>
                    <a:pt x="10" y="0"/>
                    <a:pt x="10" y="0"/>
                  </a:cubicBezTo>
                  <a:cubicBezTo>
                    <a:pt x="4" y="0"/>
                    <a:pt x="0" y="4"/>
                    <a:pt x="0" y="10"/>
                  </a:cubicBezTo>
                  <a:cubicBezTo>
                    <a:pt x="0" y="15"/>
                    <a:pt x="4"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141875122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IntelliTrace</a:t>
            </a:r>
            <a:endParaRPr lang="en-US" dirty="0"/>
          </a:p>
        </p:txBody>
      </p:sp>
      <p:sp>
        <p:nvSpPr>
          <p:cNvPr id="3" name="Content Placeholder 2"/>
          <p:cNvSpPr>
            <a:spLocks noGrp="1"/>
          </p:cNvSpPr>
          <p:nvPr>
            <p:ph type="body" sz="quarter" idx="10"/>
          </p:nvPr>
        </p:nvSpPr>
        <p:spPr>
          <a:xfrm>
            <a:off x="519112" y="1447799"/>
            <a:ext cx="8979218" cy="3670236"/>
          </a:xfrm>
        </p:spPr>
        <p:txBody>
          <a:bodyPr/>
          <a:lstStyle/>
          <a:p>
            <a:r>
              <a:rPr lang="en-US" dirty="0" smtClean="0">
                <a:solidFill>
                  <a:schemeClr val="accent2">
                    <a:alpha val="99000"/>
                  </a:schemeClr>
                </a:solidFill>
              </a:rPr>
              <a:t>Intended for Debug Scenarios Only</a:t>
            </a:r>
          </a:p>
          <a:p>
            <a:r>
              <a:rPr lang="en-US" dirty="0" smtClean="0">
                <a:solidFill>
                  <a:schemeClr val="accent2">
                    <a:alpha val="99000"/>
                  </a:schemeClr>
                </a:solidFill>
              </a:rPr>
              <a:t>Requires .</a:t>
            </a:r>
            <a:r>
              <a:rPr lang="en-US" smtClean="0">
                <a:solidFill>
                  <a:schemeClr val="accent2">
                    <a:alpha val="99000"/>
                  </a:schemeClr>
                </a:solidFill>
              </a:rPr>
              <a:t>NET </a:t>
            </a:r>
            <a:r>
              <a:rPr lang="en-US" smtClean="0">
                <a:solidFill>
                  <a:schemeClr val="accent2">
                    <a:alpha val="99000"/>
                  </a:schemeClr>
                </a:solidFill>
              </a:rPr>
              <a:t>4/.NET 4.5 </a:t>
            </a:r>
            <a:r>
              <a:rPr lang="en-US" dirty="0" smtClean="0">
                <a:solidFill>
                  <a:schemeClr val="accent2">
                    <a:alpha val="99000"/>
                  </a:schemeClr>
                </a:solidFill>
              </a:rPr>
              <a:t>&amp; </a:t>
            </a:r>
            <a:br>
              <a:rPr lang="en-US" dirty="0" smtClean="0">
                <a:solidFill>
                  <a:schemeClr val="accent2">
                    <a:alpha val="99000"/>
                  </a:schemeClr>
                </a:solidFill>
              </a:rPr>
            </a:br>
            <a:r>
              <a:rPr lang="en-US" dirty="0" smtClean="0">
                <a:solidFill>
                  <a:schemeClr val="accent2">
                    <a:alpha val="99000"/>
                  </a:schemeClr>
                </a:solidFill>
              </a:rPr>
              <a:t>Visual Studio </a:t>
            </a:r>
            <a:r>
              <a:rPr lang="en-US" dirty="0" smtClean="0">
                <a:solidFill>
                  <a:schemeClr val="accent2">
                    <a:alpha val="99000"/>
                  </a:schemeClr>
                </a:solidFill>
              </a:rPr>
              <a:t>2010/2012 </a:t>
            </a:r>
            <a:r>
              <a:rPr lang="en-US" dirty="0" smtClean="0">
                <a:solidFill>
                  <a:schemeClr val="accent2">
                    <a:alpha val="99000"/>
                  </a:schemeClr>
                </a:solidFill>
              </a:rPr>
              <a:t>Ultimate</a:t>
            </a:r>
          </a:p>
          <a:p>
            <a:r>
              <a:rPr lang="en-US" dirty="0" smtClean="0">
                <a:solidFill>
                  <a:schemeClr val="accent2">
                    <a:alpha val="99000"/>
                  </a:schemeClr>
                </a:solidFill>
              </a:rPr>
              <a:t>Must be enabled when publishing service</a:t>
            </a:r>
          </a:p>
          <a:p>
            <a:r>
              <a:rPr lang="en-US" dirty="0" smtClean="0">
                <a:solidFill>
                  <a:schemeClr val="accent2">
                    <a:alpha val="99000"/>
                  </a:schemeClr>
                </a:solidFill>
              </a:rPr>
              <a:t>Child processes cannot be </a:t>
            </a:r>
            <a:br>
              <a:rPr lang="en-US" dirty="0" smtClean="0">
                <a:solidFill>
                  <a:schemeClr val="accent2">
                    <a:alpha val="99000"/>
                  </a:schemeClr>
                </a:solidFill>
              </a:rPr>
            </a:br>
            <a:r>
              <a:rPr lang="en-US" dirty="0" err="1" smtClean="0">
                <a:solidFill>
                  <a:schemeClr val="accent2">
                    <a:alpha val="99000"/>
                  </a:schemeClr>
                </a:solidFill>
              </a:rPr>
              <a:t>IntelliTrace</a:t>
            </a:r>
            <a:r>
              <a:rPr lang="en-US" dirty="0" smtClean="0">
                <a:solidFill>
                  <a:schemeClr val="accent2">
                    <a:alpha val="99000"/>
                  </a:schemeClr>
                </a:solidFill>
              </a:rPr>
              <a:t> debugged</a:t>
            </a:r>
          </a:p>
        </p:txBody>
      </p:sp>
      <p:grpSp>
        <p:nvGrpSpPr>
          <p:cNvPr id="24" name="Group 23"/>
          <p:cNvGrpSpPr/>
          <p:nvPr/>
        </p:nvGrpSpPr>
        <p:grpSpPr bwMode="black">
          <a:xfrm>
            <a:off x="8435340" y="3911920"/>
            <a:ext cx="2125980" cy="2174404"/>
            <a:chOff x="307975" y="1987550"/>
            <a:chExt cx="1377950" cy="1409701"/>
          </a:xfrm>
          <a:solidFill>
            <a:schemeClr val="accent2"/>
          </a:solidFill>
        </p:grpSpPr>
        <p:sp>
          <p:nvSpPr>
            <p:cNvPr id="25" name="Freeform 118"/>
            <p:cNvSpPr>
              <a:spLocks/>
            </p:cNvSpPr>
            <p:nvPr/>
          </p:nvSpPr>
          <p:spPr bwMode="black">
            <a:xfrm>
              <a:off x="538163" y="2516188"/>
              <a:ext cx="917575" cy="881063"/>
            </a:xfrm>
            <a:custGeom>
              <a:avLst/>
              <a:gdLst>
                <a:gd name="T0" fmla="*/ 237 w 245"/>
                <a:gd name="T1" fmla="*/ 0 h 235"/>
                <a:gd name="T2" fmla="*/ 218 w 245"/>
                <a:gd name="T3" fmla="*/ 10 h 235"/>
                <a:gd name="T4" fmla="*/ 131 w 245"/>
                <a:gd name="T5" fmla="*/ 30 h 235"/>
                <a:gd name="T6" fmla="*/ 131 w 245"/>
                <a:gd name="T7" fmla="*/ 201 h 235"/>
                <a:gd name="T8" fmla="*/ 115 w 245"/>
                <a:gd name="T9" fmla="*/ 201 h 235"/>
                <a:gd name="T10" fmla="*/ 115 w 245"/>
                <a:gd name="T11" fmla="*/ 30 h 235"/>
                <a:gd name="T12" fmla="*/ 27 w 245"/>
                <a:gd name="T13" fmla="*/ 10 h 235"/>
                <a:gd name="T14" fmla="*/ 9 w 245"/>
                <a:gd name="T15" fmla="*/ 0 h 235"/>
                <a:gd name="T16" fmla="*/ 0 w 245"/>
                <a:gd name="T17" fmla="*/ 67 h 235"/>
                <a:gd name="T18" fmla="*/ 123 w 245"/>
                <a:gd name="T19" fmla="*/ 235 h 235"/>
                <a:gd name="T20" fmla="*/ 245 w 245"/>
                <a:gd name="T21" fmla="*/ 67 h 235"/>
                <a:gd name="T22" fmla="*/ 237 w 245"/>
                <a:gd name="T2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35">
                  <a:moveTo>
                    <a:pt x="237" y="0"/>
                  </a:moveTo>
                  <a:cubicBezTo>
                    <a:pt x="232" y="3"/>
                    <a:pt x="226" y="7"/>
                    <a:pt x="218" y="10"/>
                  </a:cubicBezTo>
                  <a:cubicBezTo>
                    <a:pt x="198" y="20"/>
                    <a:pt x="169" y="29"/>
                    <a:pt x="131" y="30"/>
                  </a:cubicBezTo>
                  <a:cubicBezTo>
                    <a:pt x="131" y="201"/>
                    <a:pt x="131" y="201"/>
                    <a:pt x="131" y="201"/>
                  </a:cubicBezTo>
                  <a:cubicBezTo>
                    <a:pt x="115" y="201"/>
                    <a:pt x="115" y="201"/>
                    <a:pt x="115" y="201"/>
                  </a:cubicBezTo>
                  <a:cubicBezTo>
                    <a:pt x="115" y="30"/>
                    <a:pt x="115" y="30"/>
                    <a:pt x="115" y="30"/>
                  </a:cubicBezTo>
                  <a:cubicBezTo>
                    <a:pt x="76" y="29"/>
                    <a:pt x="47" y="20"/>
                    <a:pt x="27" y="10"/>
                  </a:cubicBezTo>
                  <a:cubicBezTo>
                    <a:pt x="19" y="7"/>
                    <a:pt x="13" y="3"/>
                    <a:pt x="9" y="0"/>
                  </a:cubicBezTo>
                  <a:cubicBezTo>
                    <a:pt x="3" y="20"/>
                    <a:pt x="0" y="43"/>
                    <a:pt x="0" y="67"/>
                  </a:cubicBezTo>
                  <a:cubicBezTo>
                    <a:pt x="0" y="149"/>
                    <a:pt x="61" y="235"/>
                    <a:pt x="123" y="235"/>
                  </a:cubicBezTo>
                  <a:cubicBezTo>
                    <a:pt x="184" y="235"/>
                    <a:pt x="245" y="149"/>
                    <a:pt x="245" y="67"/>
                  </a:cubicBezTo>
                  <a:cubicBezTo>
                    <a:pt x="245" y="43"/>
                    <a:pt x="242" y="20"/>
                    <a:pt x="2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6" name="Freeform 119"/>
            <p:cNvSpPr>
              <a:spLocks/>
            </p:cNvSpPr>
            <p:nvPr/>
          </p:nvSpPr>
          <p:spPr bwMode="black">
            <a:xfrm>
              <a:off x="579438" y="2478088"/>
              <a:ext cx="317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7" name="Freeform 120"/>
            <p:cNvSpPr>
              <a:spLocks/>
            </p:cNvSpPr>
            <p:nvPr/>
          </p:nvSpPr>
          <p:spPr bwMode="black">
            <a:xfrm>
              <a:off x="571500" y="2486025"/>
              <a:ext cx="7938" cy="30163"/>
            </a:xfrm>
            <a:custGeom>
              <a:avLst/>
              <a:gdLst>
                <a:gd name="T0" fmla="*/ 2 w 2"/>
                <a:gd name="T1" fmla="*/ 0 h 8"/>
                <a:gd name="T2" fmla="*/ 0 w 2"/>
                <a:gd name="T3" fmla="*/ 8 h 8"/>
                <a:gd name="T4" fmla="*/ 2 w 2"/>
                <a:gd name="T5" fmla="*/ 0 h 8"/>
              </a:gdLst>
              <a:ahLst/>
              <a:cxnLst>
                <a:cxn ang="0">
                  <a:pos x="T0" y="T1"/>
                </a:cxn>
                <a:cxn ang="0">
                  <a:pos x="T2" y="T3"/>
                </a:cxn>
                <a:cxn ang="0">
                  <a:pos x="T4" y="T5"/>
                </a:cxn>
              </a:cxnLst>
              <a:rect l="0" t="0" r="r" b="b"/>
              <a:pathLst>
                <a:path w="2" h="8">
                  <a:moveTo>
                    <a:pt x="2" y="0"/>
                  </a:moveTo>
                  <a:cubicBezTo>
                    <a:pt x="1" y="3"/>
                    <a:pt x="0" y="5"/>
                    <a:pt x="0" y="8"/>
                  </a:cubicBezTo>
                  <a:cubicBezTo>
                    <a:pt x="0" y="5"/>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8" name="Freeform 121"/>
            <p:cNvSpPr>
              <a:spLocks/>
            </p:cNvSpPr>
            <p:nvPr/>
          </p:nvSpPr>
          <p:spPr bwMode="black">
            <a:xfrm>
              <a:off x="1414463" y="2486025"/>
              <a:ext cx="12700" cy="3016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9" name="Freeform 122"/>
            <p:cNvSpPr>
              <a:spLocks/>
            </p:cNvSpPr>
            <p:nvPr/>
          </p:nvSpPr>
          <p:spPr bwMode="black">
            <a:xfrm>
              <a:off x="582613" y="2459038"/>
              <a:ext cx="7938" cy="19050"/>
            </a:xfrm>
            <a:custGeom>
              <a:avLst/>
              <a:gdLst>
                <a:gd name="T0" fmla="*/ 0 w 2"/>
                <a:gd name="T1" fmla="*/ 5 h 5"/>
                <a:gd name="T2" fmla="*/ 2 w 2"/>
                <a:gd name="T3" fmla="*/ 0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1" y="4"/>
                    <a:pt x="1" y="2"/>
                    <a:pt x="2" y="0"/>
                  </a:cubicBezTo>
                  <a:cubicBezTo>
                    <a:pt x="2" y="0"/>
                    <a:pt x="2" y="0"/>
                    <a:pt x="2" y="0"/>
                  </a:cubicBezTo>
                  <a:cubicBezTo>
                    <a:pt x="1"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0" name="Freeform 123"/>
            <p:cNvSpPr>
              <a:spLocks/>
            </p:cNvSpPr>
            <p:nvPr/>
          </p:nvSpPr>
          <p:spPr bwMode="black">
            <a:xfrm>
              <a:off x="1411288" y="2478088"/>
              <a:ext cx="3175"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1" name="Freeform 124"/>
            <p:cNvSpPr>
              <a:spLocks noEditPoints="1"/>
            </p:cNvSpPr>
            <p:nvPr/>
          </p:nvSpPr>
          <p:spPr bwMode="black">
            <a:xfrm>
              <a:off x="590550" y="2224088"/>
              <a:ext cx="812800" cy="344488"/>
            </a:xfrm>
            <a:custGeom>
              <a:avLst/>
              <a:gdLst>
                <a:gd name="T0" fmla="*/ 109 w 217"/>
                <a:gd name="T1" fmla="*/ 0 h 92"/>
                <a:gd name="T2" fmla="*/ 0 w 217"/>
                <a:gd name="T3" fmla="*/ 63 h 92"/>
                <a:gd name="T4" fmla="*/ 19 w 217"/>
                <a:gd name="T5" fmla="*/ 74 h 92"/>
                <a:gd name="T6" fmla="*/ 109 w 217"/>
                <a:gd name="T7" fmla="*/ 92 h 92"/>
                <a:gd name="T8" fmla="*/ 196 w 217"/>
                <a:gd name="T9" fmla="*/ 74 h 92"/>
                <a:gd name="T10" fmla="*/ 217 w 217"/>
                <a:gd name="T11" fmla="*/ 63 h 92"/>
                <a:gd name="T12" fmla="*/ 109 w 217"/>
                <a:gd name="T13" fmla="*/ 0 h 92"/>
                <a:gd name="T14" fmla="*/ 45 w 217"/>
                <a:gd name="T15" fmla="*/ 47 h 92"/>
                <a:gd name="T16" fmla="*/ 31 w 217"/>
                <a:gd name="T17" fmla="*/ 33 h 92"/>
                <a:gd name="T18" fmla="*/ 45 w 217"/>
                <a:gd name="T19" fmla="*/ 20 h 92"/>
                <a:gd name="T20" fmla="*/ 59 w 217"/>
                <a:gd name="T21" fmla="*/ 33 h 92"/>
                <a:gd name="T22" fmla="*/ 45 w 217"/>
                <a:gd name="T23" fmla="*/ 47 h 92"/>
                <a:gd name="T24" fmla="*/ 172 w 217"/>
                <a:gd name="T25" fmla="*/ 47 h 92"/>
                <a:gd name="T26" fmla="*/ 158 w 217"/>
                <a:gd name="T27" fmla="*/ 33 h 92"/>
                <a:gd name="T28" fmla="*/ 172 w 217"/>
                <a:gd name="T29" fmla="*/ 20 h 92"/>
                <a:gd name="T30" fmla="*/ 186 w 217"/>
                <a:gd name="T31" fmla="*/ 33 h 92"/>
                <a:gd name="T32" fmla="*/ 172 w 217"/>
                <a:gd name="T3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7" h="92">
                  <a:moveTo>
                    <a:pt x="109" y="0"/>
                  </a:moveTo>
                  <a:cubicBezTo>
                    <a:pt x="49" y="0"/>
                    <a:pt x="16" y="25"/>
                    <a:pt x="0" y="63"/>
                  </a:cubicBezTo>
                  <a:cubicBezTo>
                    <a:pt x="5" y="66"/>
                    <a:pt x="11" y="70"/>
                    <a:pt x="19" y="74"/>
                  </a:cubicBezTo>
                  <a:cubicBezTo>
                    <a:pt x="39" y="83"/>
                    <a:pt x="68" y="92"/>
                    <a:pt x="109" y="92"/>
                  </a:cubicBezTo>
                  <a:cubicBezTo>
                    <a:pt x="148" y="92"/>
                    <a:pt x="177" y="83"/>
                    <a:pt x="196" y="74"/>
                  </a:cubicBezTo>
                  <a:cubicBezTo>
                    <a:pt x="205" y="70"/>
                    <a:pt x="212" y="66"/>
                    <a:pt x="217" y="63"/>
                  </a:cubicBezTo>
                  <a:cubicBezTo>
                    <a:pt x="201" y="25"/>
                    <a:pt x="168" y="0"/>
                    <a:pt x="109" y="0"/>
                  </a:cubicBezTo>
                  <a:close/>
                  <a:moveTo>
                    <a:pt x="45" y="47"/>
                  </a:moveTo>
                  <a:cubicBezTo>
                    <a:pt x="37" y="47"/>
                    <a:pt x="31" y="41"/>
                    <a:pt x="31" y="33"/>
                  </a:cubicBezTo>
                  <a:cubicBezTo>
                    <a:pt x="31" y="26"/>
                    <a:pt x="37" y="20"/>
                    <a:pt x="45" y="20"/>
                  </a:cubicBezTo>
                  <a:cubicBezTo>
                    <a:pt x="53" y="20"/>
                    <a:pt x="59" y="26"/>
                    <a:pt x="59" y="33"/>
                  </a:cubicBezTo>
                  <a:cubicBezTo>
                    <a:pt x="59" y="41"/>
                    <a:pt x="53" y="47"/>
                    <a:pt x="45" y="47"/>
                  </a:cubicBezTo>
                  <a:close/>
                  <a:moveTo>
                    <a:pt x="172" y="47"/>
                  </a:moveTo>
                  <a:cubicBezTo>
                    <a:pt x="164" y="47"/>
                    <a:pt x="158" y="41"/>
                    <a:pt x="158" y="33"/>
                  </a:cubicBezTo>
                  <a:cubicBezTo>
                    <a:pt x="158" y="26"/>
                    <a:pt x="164" y="20"/>
                    <a:pt x="172" y="20"/>
                  </a:cubicBezTo>
                  <a:cubicBezTo>
                    <a:pt x="180" y="20"/>
                    <a:pt x="186" y="26"/>
                    <a:pt x="186" y="33"/>
                  </a:cubicBezTo>
                  <a:cubicBezTo>
                    <a:pt x="186" y="41"/>
                    <a:pt x="180" y="47"/>
                    <a:pt x="17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2" name="Freeform 125"/>
            <p:cNvSpPr>
              <a:spLocks/>
            </p:cNvSpPr>
            <p:nvPr/>
          </p:nvSpPr>
          <p:spPr bwMode="black">
            <a:xfrm>
              <a:off x="1403350" y="2459038"/>
              <a:ext cx="7938" cy="19050"/>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0" y="0"/>
                    <a:pt x="0" y="0"/>
                    <a:pt x="0" y="0"/>
                  </a:cubicBezTo>
                  <a:cubicBezTo>
                    <a:pt x="1" y="2"/>
                    <a:pt x="1" y="3"/>
                    <a:pt x="2"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3" name="Freeform 126"/>
            <p:cNvSpPr>
              <a:spLocks/>
            </p:cNvSpPr>
            <p:nvPr/>
          </p:nvSpPr>
          <p:spPr bwMode="black">
            <a:xfrm>
              <a:off x="750888" y="2006600"/>
              <a:ext cx="492125" cy="269875"/>
            </a:xfrm>
            <a:custGeom>
              <a:avLst/>
              <a:gdLst>
                <a:gd name="T0" fmla="*/ 2 w 131"/>
                <a:gd name="T1" fmla="*/ 11 h 72"/>
                <a:gd name="T2" fmla="*/ 61 w 131"/>
                <a:gd name="T3" fmla="*/ 70 h 72"/>
                <a:gd name="T4" fmla="*/ 66 w 131"/>
                <a:gd name="T5" fmla="*/ 72 h 72"/>
                <a:gd name="T6" fmla="*/ 70 w 131"/>
                <a:gd name="T7" fmla="*/ 70 h 72"/>
                <a:gd name="T8" fmla="*/ 129 w 131"/>
                <a:gd name="T9" fmla="*/ 11 h 72"/>
                <a:gd name="T10" fmla="*/ 129 w 131"/>
                <a:gd name="T11" fmla="*/ 2 h 72"/>
                <a:gd name="T12" fmla="*/ 121 w 131"/>
                <a:gd name="T13" fmla="*/ 2 h 72"/>
                <a:gd name="T14" fmla="*/ 66 w 131"/>
                <a:gd name="T15" fmla="*/ 57 h 72"/>
                <a:gd name="T16" fmla="*/ 10 w 131"/>
                <a:gd name="T17" fmla="*/ 2 h 72"/>
                <a:gd name="T18" fmla="*/ 2 w 131"/>
                <a:gd name="T19" fmla="*/ 2 h 72"/>
                <a:gd name="T20" fmla="*/ 2 w 131"/>
                <a:gd name="T21"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72">
                  <a:moveTo>
                    <a:pt x="2" y="11"/>
                  </a:moveTo>
                  <a:cubicBezTo>
                    <a:pt x="61" y="70"/>
                    <a:pt x="61" y="70"/>
                    <a:pt x="61" y="70"/>
                  </a:cubicBezTo>
                  <a:cubicBezTo>
                    <a:pt x="62" y="71"/>
                    <a:pt x="64" y="72"/>
                    <a:pt x="66" y="72"/>
                  </a:cubicBezTo>
                  <a:cubicBezTo>
                    <a:pt x="67" y="72"/>
                    <a:pt x="69" y="71"/>
                    <a:pt x="70" y="70"/>
                  </a:cubicBezTo>
                  <a:cubicBezTo>
                    <a:pt x="129" y="11"/>
                    <a:pt x="129" y="11"/>
                    <a:pt x="129" y="11"/>
                  </a:cubicBezTo>
                  <a:cubicBezTo>
                    <a:pt x="131" y="8"/>
                    <a:pt x="131" y="5"/>
                    <a:pt x="129" y="2"/>
                  </a:cubicBezTo>
                  <a:cubicBezTo>
                    <a:pt x="127" y="0"/>
                    <a:pt x="123" y="0"/>
                    <a:pt x="121" y="2"/>
                  </a:cubicBezTo>
                  <a:cubicBezTo>
                    <a:pt x="66" y="57"/>
                    <a:pt x="66" y="57"/>
                    <a:pt x="66" y="57"/>
                  </a:cubicBezTo>
                  <a:cubicBezTo>
                    <a:pt x="10" y="2"/>
                    <a:pt x="10" y="2"/>
                    <a:pt x="10" y="2"/>
                  </a:cubicBezTo>
                  <a:cubicBezTo>
                    <a:pt x="8" y="0"/>
                    <a:pt x="4" y="0"/>
                    <a:pt x="2" y="2"/>
                  </a:cubicBezTo>
                  <a:cubicBezTo>
                    <a:pt x="0" y="5"/>
                    <a:pt x="0" y="8"/>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4" name="Oval 127"/>
            <p:cNvSpPr>
              <a:spLocks noChangeArrowheads="1"/>
            </p:cNvSpPr>
            <p:nvPr/>
          </p:nvSpPr>
          <p:spPr bwMode="black">
            <a:xfrm>
              <a:off x="731838"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5" name="Oval 128"/>
            <p:cNvSpPr>
              <a:spLocks noChangeArrowheads="1"/>
            </p:cNvSpPr>
            <p:nvPr/>
          </p:nvSpPr>
          <p:spPr bwMode="black">
            <a:xfrm>
              <a:off x="1174750"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6" name="Freeform 129"/>
            <p:cNvSpPr>
              <a:spLocks/>
            </p:cNvSpPr>
            <p:nvPr/>
          </p:nvSpPr>
          <p:spPr bwMode="black">
            <a:xfrm>
              <a:off x="342900" y="2549525"/>
              <a:ext cx="404813" cy="206375"/>
            </a:xfrm>
            <a:custGeom>
              <a:avLst/>
              <a:gdLst>
                <a:gd name="T0" fmla="*/ 101 w 108"/>
                <a:gd name="T1" fmla="*/ 34 h 55"/>
                <a:gd name="T2" fmla="*/ 14 w 108"/>
                <a:gd name="T3" fmla="*/ 2 h 55"/>
                <a:gd name="T4" fmla="*/ 1 w 108"/>
                <a:gd name="T5" fmla="*/ 8 h 55"/>
                <a:gd name="T6" fmla="*/ 7 w 108"/>
                <a:gd name="T7" fmla="*/ 21 h 55"/>
                <a:gd name="T8" fmla="*/ 94 w 108"/>
                <a:gd name="T9" fmla="*/ 53 h 55"/>
                <a:gd name="T10" fmla="*/ 107 w 108"/>
                <a:gd name="T11" fmla="*/ 47 h 55"/>
                <a:gd name="T12" fmla="*/ 101 w 108"/>
                <a:gd name="T13" fmla="*/ 34 h 55"/>
              </a:gdLst>
              <a:ahLst/>
              <a:cxnLst>
                <a:cxn ang="0">
                  <a:pos x="T0" y="T1"/>
                </a:cxn>
                <a:cxn ang="0">
                  <a:pos x="T2" y="T3"/>
                </a:cxn>
                <a:cxn ang="0">
                  <a:pos x="T4" y="T5"/>
                </a:cxn>
                <a:cxn ang="0">
                  <a:pos x="T6" y="T7"/>
                </a:cxn>
                <a:cxn ang="0">
                  <a:pos x="T8" y="T9"/>
                </a:cxn>
                <a:cxn ang="0">
                  <a:pos x="T10" y="T11"/>
                </a:cxn>
                <a:cxn ang="0">
                  <a:pos x="T12" y="T13"/>
                </a:cxn>
              </a:cxnLst>
              <a:rect l="0" t="0" r="r" b="b"/>
              <a:pathLst>
                <a:path w="108" h="55">
                  <a:moveTo>
                    <a:pt x="101" y="34"/>
                  </a:moveTo>
                  <a:cubicBezTo>
                    <a:pt x="14" y="2"/>
                    <a:pt x="14" y="2"/>
                    <a:pt x="14" y="2"/>
                  </a:cubicBezTo>
                  <a:cubicBezTo>
                    <a:pt x="9" y="0"/>
                    <a:pt x="3" y="3"/>
                    <a:pt x="1" y="8"/>
                  </a:cubicBezTo>
                  <a:cubicBezTo>
                    <a:pt x="0" y="13"/>
                    <a:pt x="2" y="19"/>
                    <a:pt x="7" y="21"/>
                  </a:cubicBezTo>
                  <a:cubicBezTo>
                    <a:pt x="94" y="53"/>
                    <a:pt x="94" y="53"/>
                    <a:pt x="94" y="53"/>
                  </a:cubicBezTo>
                  <a:cubicBezTo>
                    <a:pt x="99" y="55"/>
                    <a:pt x="105" y="52"/>
                    <a:pt x="107" y="47"/>
                  </a:cubicBezTo>
                  <a:cubicBezTo>
                    <a:pt x="108" y="42"/>
                    <a:pt x="106" y="36"/>
                    <a:pt x="10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7" name="Freeform 130"/>
            <p:cNvSpPr>
              <a:spLocks/>
            </p:cNvSpPr>
            <p:nvPr/>
          </p:nvSpPr>
          <p:spPr bwMode="black">
            <a:xfrm>
              <a:off x="390525" y="3063875"/>
              <a:ext cx="409575" cy="201613"/>
            </a:xfrm>
            <a:custGeom>
              <a:avLst/>
              <a:gdLst>
                <a:gd name="T0" fmla="*/ 95 w 109"/>
                <a:gd name="T1" fmla="*/ 2 h 54"/>
                <a:gd name="T2" fmla="*/ 8 w 109"/>
                <a:gd name="T3" fmla="*/ 34 h 54"/>
                <a:gd name="T4" fmla="*/ 2 w 109"/>
                <a:gd name="T5" fmla="*/ 47 h 54"/>
                <a:gd name="T6" fmla="*/ 15 w 109"/>
                <a:gd name="T7" fmla="*/ 53 h 54"/>
                <a:gd name="T8" fmla="*/ 102 w 109"/>
                <a:gd name="T9" fmla="*/ 20 h 54"/>
                <a:gd name="T10" fmla="*/ 107 w 109"/>
                <a:gd name="T11" fmla="*/ 8 h 54"/>
                <a:gd name="T12" fmla="*/ 95 w 109"/>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95" y="2"/>
                  </a:moveTo>
                  <a:cubicBezTo>
                    <a:pt x="8" y="34"/>
                    <a:pt x="8" y="34"/>
                    <a:pt x="8" y="34"/>
                  </a:cubicBezTo>
                  <a:cubicBezTo>
                    <a:pt x="3" y="36"/>
                    <a:pt x="0" y="41"/>
                    <a:pt x="2" y="47"/>
                  </a:cubicBezTo>
                  <a:cubicBezTo>
                    <a:pt x="4" y="52"/>
                    <a:pt x="10" y="54"/>
                    <a:pt x="15" y="53"/>
                  </a:cubicBezTo>
                  <a:cubicBezTo>
                    <a:pt x="102" y="20"/>
                    <a:pt x="102" y="20"/>
                    <a:pt x="102" y="20"/>
                  </a:cubicBezTo>
                  <a:cubicBezTo>
                    <a:pt x="107" y="19"/>
                    <a:pt x="109" y="13"/>
                    <a:pt x="107" y="8"/>
                  </a:cubicBezTo>
                  <a:cubicBezTo>
                    <a:pt x="106" y="2"/>
                    <a:pt x="100" y="0"/>
                    <a:pt x="9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8" name="Freeform 131"/>
            <p:cNvSpPr>
              <a:spLocks/>
            </p:cNvSpPr>
            <p:nvPr/>
          </p:nvSpPr>
          <p:spPr bwMode="black">
            <a:xfrm>
              <a:off x="307975" y="2882900"/>
              <a:ext cx="428625" cy="76200"/>
            </a:xfrm>
            <a:custGeom>
              <a:avLst/>
              <a:gdLst>
                <a:gd name="T0" fmla="*/ 104 w 114"/>
                <a:gd name="T1" fmla="*/ 0 h 20"/>
                <a:gd name="T2" fmla="*/ 10 w 114"/>
                <a:gd name="T3" fmla="*/ 0 h 20"/>
                <a:gd name="T4" fmla="*/ 0 w 114"/>
                <a:gd name="T5" fmla="*/ 10 h 20"/>
                <a:gd name="T6" fmla="*/ 10 w 114"/>
                <a:gd name="T7" fmla="*/ 20 h 20"/>
                <a:gd name="T8" fmla="*/ 104 w 114"/>
                <a:gd name="T9" fmla="*/ 20 h 20"/>
                <a:gd name="T10" fmla="*/ 114 w 114"/>
                <a:gd name="T11" fmla="*/ 10 h 20"/>
                <a:gd name="T12" fmla="*/ 104 w 11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4" y="0"/>
                  </a:moveTo>
                  <a:cubicBezTo>
                    <a:pt x="10" y="0"/>
                    <a:pt x="10" y="0"/>
                    <a:pt x="10" y="0"/>
                  </a:cubicBezTo>
                  <a:cubicBezTo>
                    <a:pt x="5" y="0"/>
                    <a:pt x="0" y="4"/>
                    <a:pt x="0" y="10"/>
                  </a:cubicBezTo>
                  <a:cubicBezTo>
                    <a:pt x="0" y="15"/>
                    <a:pt x="5" y="20"/>
                    <a:pt x="10" y="20"/>
                  </a:cubicBezTo>
                  <a:cubicBezTo>
                    <a:pt x="104" y="20"/>
                    <a:pt x="104" y="20"/>
                    <a:pt x="104" y="20"/>
                  </a:cubicBezTo>
                  <a:cubicBezTo>
                    <a:pt x="110" y="20"/>
                    <a:pt x="114" y="15"/>
                    <a:pt x="114" y="10"/>
                  </a:cubicBezTo>
                  <a:cubicBezTo>
                    <a:pt x="114" y="4"/>
                    <a:pt x="110"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39" name="Freeform 132"/>
            <p:cNvSpPr>
              <a:spLocks/>
            </p:cNvSpPr>
            <p:nvPr/>
          </p:nvSpPr>
          <p:spPr bwMode="black">
            <a:xfrm>
              <a:off x="1246188" y="2549525"/>
              <a:ext cx="409575" cy="206375"/>
            </a:xfrm>
            <a:custGeom>
              <a:avLst/>
              <a:gdLst>
                <a:gd name="T0" fmla="*/ 14 w 109"/>
                <a:gd name="T1" fmla="*/ 53 h 55"/>
                <a:gd name="T2" fmla="*/ 101 w 109"/>
                <a:gd name="T3" fmla="*/ 21 h 55"/>
                <a:gd name="T4" fmla="*/ 107 w 109"/>
                <a:gd name="T5" fmla="*/ 8 h 55"/>
                <a:gd name="T6" fmla="*/ 94 w 109"/>
                <a:gd name="T7" fmla="*/ 2 h 55"/>
                <a:gd name="T8" fmla="*/ 7 w 109"/>
                <a:gd name="T9" fmla="*/ 34 h 55"/>
                <a:gd name="T10" fmla="*/ 2 w 109"/>
                <a:gd name="T11" fmla="*/ 47 h 55"/>
                <a:gd name="T12" fmla="*/ 14 w 109"/>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109" h="55">
                  <a:moveTo>
                    <a:pt x="14" y="53"/>
                  </a:moveTo>
                  <a:cubicBezTo>
                    <a:pt x="101" y="21"/>
                    <a:pt x="101" y="21"/>
                    <a:pt x="101" y="21"/>
                  </a:cubicBezTo>
                  <a:cubicBezTo>
                    <a:pt x="106" y="19"/>
                    <a:pt x="109" y="13"/>
                    <a:pt x="107" y="8"/>
                  </a:cubicBezTo>
                  <a:cubicBezTo>
                    <a:pt x="105" y="3"/>
                    <a:pt x="99" y="0"/>
                    <a:pt x="94" y="2"/>
                  </a:cubicBezTo>
                  <a:cubicBezTo>
                    <a:pt x="7" y="34"/>
                    <a:pt x="7" y="34"/>
                    <a:pt x="7" y="34"/>
                  </a:cubicBezTo>
                  <a:cubicBezTo>
                    <a:pt x="2" y="36"/>
                    <a:pt x="0" y="42"/>
                    <a:pt x="2" y="47"/>
                  </a:cubicBezTo>
                  <a:cubicBezTo>
                    <a:pt x="3" y="52"/>
                    <a:pt x="9" y="55"/>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40" name="Freeform 133"/>
            <p:cNvSpPr>
              <a:spLocks/>
            </p:cNvSpPr>
            <p:nvPr/>
          </p:nvSpPr>
          <p:spPr bwMode="black">
            <a:xfrm>
              <a:off x="1193800" y="3063875"/>
              <a:ext cx="409575" cy="201613"/>
            </a:xfrm>
            <a:custGeom>
              <a:avLst/>
              <a:gdLst>
                <a:gd name="T0" fmla="*/ 8 w 109"/>
                <a:gd name="T1" fmla="*/ 20 h 54"/>
                <a:gd name="T2" fmla="*/ 94 w 109"/>
                <a:gd name="T3" fmla="*/ 53 h 54"/>
                <a:gd name="T4" fmla="*/ 107 w 109"/>
                <a:gd name="T5" fmla="*/ 47 h 54"/>
                <a:gd name="T6" fmla="*/ 101 w 109"/>
                <a:gd name="T7" fmla="*/ 34 h 54"/>
                <a:gd name="T8" fmla="*/ 14 w 109"/>
                <a:gd name="T9" fmla="*/ 2 h 54"/>
                <a:gd name="T10" fmla="*/ 2 w 109"/>
                <a:gd name="T11" fmla="*/ 8 h 54"/>
                <a:gd name="T12" fmla="*/ 8 w 109"/>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8" y="20"/>
                  </a:moveTo>
                  <a:cubicBezTo>
                    <a:pt x="94" y="53"/>
                    <a:pt x="94" y="53"/>
                    <a:pt x="94" y="53"/>
                  </a:cubicBezTo>
                  <a:cubicBezTo>
                    <a:pt x="99" y="54"/>
                    <a:pt x="105" y="52"/>
                    <a:pt x="107" y="47"/>
                  </a:cubicBezTo>
                  <a:cubicBezTo>
                    <a:pt x="109" y="41"/>
                    <a:pt x="106" y="36"/>
                    <a:pt x="101" y="34"/>
                  </a:cubicBezTo>
                  <a:cubicBezTo>
                    <a:pt x="14" y="2"/>
                    <a:pt x="14" y="2"/>
                    <a:pt x="14" y="2"/>
                  </a:cubicBezTo>
                  <a:cubicBezTo>
                    <a:pt x="9" y="0"/>
                    <a:pt x="4" y="2"/>
                    <a:pt x="2" y="8"/>
                  </a:cubicBezTo>
                  <a:cubicBezTo>
                    <a:pt x="0" y="13"/>
                    <a:pt x="2" y="19"/>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41" name="Freeform 134"/>
            <p:cNvSpPr>
              <a:spLocks/>
            </p:cNvSpPr>
            <p:nvPr/>
          </p:nvSpPr>
          <p:spPr bwMode="black">
            <a:xfrm>
              <a:off x="1257300" y="2882900"/>
              <a:ext cx="428625" cy="76200"/>
            </a:xfrm>
            <a:custGeom>
              <a:avLst/>
              <a:gdLst>
                <a:gd name="T0" fmla="*/ 10 w 114"/>
                <a:gd name="T1" fmla="*/ 20 h 20"/>
                <a:gd name="T2" fmla="*/ 104 w 114"/>
                <a:gd name="T3" fmla="*/ 20 h 20"/>
                <a:gd name="T4" fmla="*/ 114 w 114"/>
                <a:gd name="T5" fmla="*/ 10 h 20"/>
                <a:gd name="T6" fmla="*/ 104 w 114"/>
                <a:gd name="T7" fmla="*/ 0 h 20"/>
                <a:gd name="T8" fmla="*/ 10 w 114"/>
                <a:gd name="T9" fmla="*/ 0 h 20"/>
                <a:gd name="T10" fmla="*/ 0 w 114"/>
                <a:gd name="T11" fmla="*/ 10 h 20"/>
                <a:gd name="T12" fmla="*/ 10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 y="20"/>
                  </a:moveTo>
                  <a:cubicBezTo>
                    <a:pt x="104" y="20"/>
                    <a:pt x="104" y="20"/>
                    <a:pt x="104" y="20"/>
                  </a:cubicBezTo>
                  <a:cubicBezTo>
                    <a:pt x="109" y="20"/>
                    <a:pt x="114" y="15"/>
                    <a:pt x="114" y="10"/>
                  </a:cubicBezTo>
                  <a:cubicBezTo>
                    <a:pt x="114" y="4"/>
                    <a:pt x="109" y="0"/>
                    <a:pt x="104" y="0"/>
                  </a:cubicBezTo>
                  <a:cubicBezTo>
                    <a:pt x="10" y="0"/>
                    <a:pt x="10" y="0"/>
                    <a:pt x="10" y="0"/>
                  </a:cubicBezTo>
                  <a:cubicBezTo>
                    <a:pt x="4" y="0"/>
                    <a:pt x="0" y="4"/>
                    <a:pt x="0" y="10"/>
                  </a:cubicBezTo>
                  <a:cubicBezTo>
                    <a:pt x="0" y="15"/>
                    <a:pt x="4"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98439363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IntelliTrace</a:t>
            </a:r>
            <a:endParaRPr lang="en-US" dirty="0"/>
          </a:p>
        </p:txBody>
      </p:sp>
      <p:sp>
        <p:nvSpPr>
          <p:cNvPr id="3" name="Content Placeholder 2"/>
          <p:cNvSpPr>
            <a:spLocks noGrp="1"/>
          </p:cNvSpPr>
          <p:nvPr>
            <p:ph type="body" sz="quarter" idx="10"/>
          </p:nvPr>
        </p:nvSpPr>
        <p:spPr>
          <a:xfrm>
            <a:off x="519113" y="1447799"/>
            <a:ext cx="7939087" cy="3000821"/>
          </a:xfrm>
        </p:spPr>
        <p:txBody>
          <a:bodyPr/>
          <a:lstStyle/>
          <a:p>
            <a:pPr lvl="0"/>
            <a:r>
              <a:rPr lang="en-US" dirty="0">
                <a:solidFill>
                  <a:srgbClr val="00AEEF">
                    <a:alpha val="99000"/>
                  </a:srgbClr>
                </a:solidFill>
              </a:rPr>
              <a:t>Logs are collected to a file in file system on VM</a:t>
            </a:r>
          </a:p>
          <a:p>
            <a:pPr lvl="0"/>
            <a:r>
              <a:rPr lang="en-US" dirty="0">
                <a:solidFill>
                  <a:srgbClr val="00AEEF">
                    <a:alpha val="99000"/>
                  </a:srgbClr>
                </a:solidFill>
              </a:rPr>
              <a:t>Logs downloaded via Server Explorer </a:t>
            </a:r>
            <a:r>
              <a:rPr lang="en-US" dirty="0" smtClean="0">
                <a:solidFill>
                  <a:srgbClr val="00AEEF">
                    <a:alpha val="99000"/>
                  </a:srgbClr>
                </a:solidFill>
              </a:rPr>
              <a:t/>
            </a:r>
            <a:br>
              <a:rPr lang="en-US" dirty="0" smtClean="0">
                <a:solidFill>
                  <a:srgbClr val="00AEEF">
                    <a:alpha val="99000"/>
                  </a:srgbClr>
                </a:solidFill>
              </a:rPr>
            </a:br>
            <a:r>
              <a:rPr lang="en-US" dirty="0" smtClean="0">
                <a:solidFill>
                  <a:srgbClr val="00AEEF">
                    <a:alpha val="99000"/>
                  </a:srgbClr>
                </a:solidFill>
              </a:rPr>
              <a:t>in </a:t>
            </a:r>
            <a:r>
              <a:rPr lang="en-US" dirty="0">
                <a:solidFill>
                  <a:srgbClr val="00AEEF">
                    <a:alpha val="99000"/>
                  </a:srgbClr>
                </a:solidFill>
              </a:rPr>
              <a:t>Visual Studio</a:t>
            </a:r>
          </a:p>
          <a:p>
            <a:pPr lvl="0"/>
            <a:r>
              <a:rPr lang="en-US" dirty="0">
                <a:solidFill>
                  <a:srgbClr val="00AEEF">
                    <a:alpha val="99000"/>
                  </a:srgbClr>
                </a:solidFill>
              </a:rPr>
              <a:t>Replay events in Visual Studio</a:t>
            </a:r>
          </a:p>
        </p:txBody>
      </p:sp>
      <p:grpSp>
        <p:nvGrpSpPr>
          <p:cNvPr id="4" name="Group 3"/>
          <p:cNvGrpSpPr/>
          <p:nvPr/>
        </p:nvGrpSpPr>
        <p:grpSpPr bwMode="black">
          <a:xfrm>
            <a:off x="8435340" y="3911920"/>
            <a:ext cx="2125980" cy="2174404"/>
            <a:chOff x="307975" y="1987550"/>
            <a:chExt cx="1377950" cy="1409701"/>
          </a:xfrm>
          <a:solidFill>
            <a:schemeClr val="accent2"/>
          </a:solidFill>
        </p:grpSpPr>
        <p:sp>
          <p:nvSpPr>
            <p:cNvPr id="5" name="Freeform 118"/>
            <p:cNvSpPr>
              <a:spLocks/>
            </p:cNvSpPr>
            <p:nvPr/>
          </p:nvSpPr>
          <p:spPr bwMode="black">
            <a:xfrm>
              <a:off x="538163" y="2516188"/>
              <a:ext cx="917575" cy="881063"/>
            </a:xfrm>
            <a:custGeom>
              <a:avLst/>
              <a:gdLst>
                <a:gd name="T0" fmla="*/ 237 w 245"/>
                <a:gd name="T1" fmla="*/ 0 h 235"/>
                <a:gd name="T2" fmla="*/ 218 w 245"/>
                <a:gd name="T3" fmla="*/ 10 h 235"/>
                <a:gd name="T4" fmla="*/ 131 w 245"/>
                <a:gd name="T5" fmla="*/ 30 h 235"/>
                <a:gd name="T6" fmla="*/ 131 w 245"/>
                <a:gd name="T7" fmla="*/ 201 h 235"/>
                <a:gd name="T8" fmla="*/ 115 w 245"/>
                <a:gd name="T9" fmla="*/ 201 h 235"/>
                <a:gd name="T10" fmla="*/ 115 w 245"/>
                <a:gd name="T11" fmla="*/ 30 h 235"/>
                <a:gd name="T12" fmla="*/ 27 w 245"/>
                <a:gd name="T13" fmla="*/ 10 h 235"/>
                <a:gd name="T14" fmla="*/ 9 w 245"/>
                <a:gd name="T15" fmla="*/ 0 h 235"/>
                <a:gd name="T16" fmla="*/ 0 w 245"/>
                <a:gd name="T17" fmla="*/ 67 h 235"/>
                <a:gd name="T18" fmla="*/ 123 w 245"/>
                <a:gd name="T19" fmla="*/ 235 h 235"/>
                <a:gd name="T20" fmla="*/ 245 w 245"/>
                <a:gd name="T21" fmla="*/ 67 h 235"/>
                <a:gd name="T22" fmla="*/ 237 w 245"/>
                <a:gd name="T2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35">
                  <a:moveTo>
                    <a:pt x="237" y="0"/>
                  </a:moveTo>
                  <a:cubicBezTo>
                    <a:pt x="232" y="3"/>
                    <a:pt x="226" y="7"/>
                    <a:pt x="218" y="10"/>
                  </a:cubicBezTo>
                  <a:cubicBezTo>
                    <a:pt x="198" y="20"/>
                    <a:pt x="169" y="29"/>
                    <a:pt x="131" y="30"/>
                  </a:cubicBezTo>
                  <a:cubicBezTo>
                    <a:pt x="131" y="201"/>
                    <a:pt x="131" y="201"/>
                    <a:pt x="131" y="201"/>
                  </a:cubicBezTo>
                  <a:cubicBezTo>
                    <a:pt x="115" y="201"/>
                    <a:pt x="115" y="201"/>
                    <a:pt x="115" y="201"/>
                  </a:cubicBezTo>
                  <a:cubicBezTo>
                    <a:pt x="115" y="30"/>
                    <a:pt x="115" y="30"/>
                    <a:pt x="115" y="30"/>
                  </a:cubicBezTo>
                  <a:cubicBezTo>
                    <a:pt x="76" y="29"/>
                    <a:pt x="47" y="20"/>
                    <a:pt x="27" y="10"/>
                  </a:cubicBezTo>
                  <a:cubicBezTo>
                    <a:pt x="19" y="7"/>
                    <a:pt x="13" y="3"/>
                    <a:pt x="9" y="0"/>
                  </a:cubicBezTo>
                  <a:cubicBezTo>
                    <a:pt x="3" y="20"/>
                    <a:pt x="0" y="43"/>
                    <a:pt x="0" y="67"/>
                  </a:cubicBezTo>
                  <a:cubicBezTo>
                    <a:pt x="0" y="149"/>
                    <a:pt x="61" y="235"/>
                    <a:pt x="123" y="235"/>
                  </a:cubicBezTo>
                  <a:cubicBezTo>
                    <a:pt x="184" y="235"/>
                    <a:pt x="245" y="149"/>
                    <a:pt x="245" y="67"/>
                  </a:cubicBezTo>
                  <a:cubicBezTo>
                    <a:pt x="245" y="43"/>
                    <a:pt x="242" y="20"/>
                    <a:pt x="2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6" name="Freeform 119"/>
            <p:cNvSpPr>
              <a:spLocks/>
            </p:cNvSpPr>
            <p:nvPr/>
          </p:nvSpPr>
          <p:spPr bwMode="black">
            <a:xfrm>
              <a:off x="579438" y="2478088"/>
              <a:ext cx="317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7" name="Freeform 120"/>
            <p:cNvSpPr>
              <a:spLocks/>
            </p:cNvSpPr>
            <p:nvPr/>
          </p:nvSpPr>
          <p:spPr bwMode="black">
            <a:xfrm>
              <a:off x="571500" y="2486025"/>
              <a:ext cx="7938" cy="30163"/>
            </a:xfrm>
            <a:custGeom>
              <a:avLst/>
              <a:gdLst>
                <a:gd name="T0" fmla="*/ 2 w 2"/>
                <a:gd name="T1" fmla="*/ 0 h 8"/>
                <a:gd name="T2" fmla="*/ 0 w 2"/>
                <a:gd name="T3" fmla="*/ 8 h 8"/>
                <a:gd name="T4" fmla="*/ 2 w 2"/>
                <a:gd name="T5" fmla="*/ 0 h 8"/>
              </a:gdLst>
              <a:ahLst/>
              <a:cxnLst>
                <a:cxn ang="0">
                  <a:pos x="T0" y="T1"/>
                </a:cxn>
                <a:cxn ang="0">
                  <a:pos x="T2" y="T3"/>
                </a:cxn>
                <a:cxn ang="0">
                  <a:pos x="T4" y="T5"/>
                </a:cxn>
              </a:cxnLst>
              <a:rect l="0" t="0" r="r" b="b"/>
              <a:pathLst>
                <a:path w="2" h="8">
                  <a:moveTo>
                    <a:pt x="2" y="0"/>
                  </a:moveTo>
                  <a:cubicBezTo>
                    <a:pt x="1" y="3"/>
                    <a:pt x="0" y="5"/>
                    <a:pt x="0" y="8"/>
                  </a:cubicBezTo>
                  <a:cubicBezTo>
                    <a:pt x="0" y="5"/>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8" name="Freeform 121"/>
            <p:cNvSpPr>
              <a:spLocks/>
            </p:cNvSpPr>
            <p:nvPr/>
          </p:nvSpPr>
          <p:spPr bwMode="black">
            <a:xfrm>
              <a:off x="1414463" y="2486025"/>
              <a:ext cx="12700" cy="3016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9" name="Freeform 122"/>
            <p:cNvSpPr>
              <a:spLocks/>
            </p:cNvSpPr>
            <p:nvPr/>
          </p:nvSpPr>
          <p:spPr bwMode="black">
            <a:xfrm>
              <a:off x="582613" y="2459038"/>
              <a:ext cx="7938" cy="19050"/>
            </a:xfrm>
            <a:custGeom>
              <a:avLst/>
              <a:gdLst>
                <a:gd name="T0" fmla="*/ 0 w 2"/>
                <a:gd name="T1" fmla="*/ 5 h 5"/>
                <a:gd name="T2" fmla="*/ 2 w 2"/>
                <a:gd name="T3" fmla="*/ 0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1" y="4"/>
                    <a:pt x="1" y="2"/>
                    <a:pt x="2" y="0"/>
                  </a:cubicBezTo>
                  <a:cubicBezTo>
                    <a:pt x="2" y="0"/>
                    <a:pt x="2" y="0"/>
                    <a:pt x="2" y="0"/>
                  </a:cubicBezTo>
                  <a:cubicBezTo>
                    <a:pt x="1"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0" name="Freeform 123"/>
            <p:cNvSpPr>
              <a:spLocks/>
            </p:cNvSpPr>
            <p:nvPr/>
          </p:nvSpPr>
          <p:spPr bwMode="black">
            <a:xfrm>
              <a:off x="1411288" y="2478088"/>
              <a:ext cx="3175"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Freeform 124"/>
            <p:cNvSpPr>
              <a:spLocks noEditPoints="1"/>
            </p:cNvSpPr>
            <p:nvPr/>
          </p:nvSpPr>
          <p:spPr bwMode="black">
            <a:xfrm>
              <a:off x="590550" y="2224088"/>
              <a:ext cx="812800" cy="344488"/>
            </a:xfrm>
            <a:custGeom>
              <a:avLst/>
              <a:gdLst>
                <a:gd name="T0" fmla="*/ 109 w 217"/>
                <a:gd name="T1" fmla="*/ 0 h 92"/>
                <a:gd name="T2" fmla="*/ 0 w 217"/>
                <a:gd name="T3" fmla="*/ 63 h 92"/>
                <a:gd name="T4" fmla="*/ 19 w 217"/>
                <a:gd name="T5" fmla="*/ 74 h 92"/>
                <a:gd name="T6" fmla="*/ 109 w 217"/>
                <a:gd name="T7" fmla="*/ 92 h 92"/>
                <a:gd name="T8" fmla="*/ 196 w 217"/>
                <a:gd name="T9" fmla="*/ 74 h 92"/>
                <a:gd name="T10" fmla="*/ 217 w 217"/>
                <a:gd name="T11" fmla="*/ 63 h 92"/>
                <a:gd name="T12" fmla="*/ 109 w 217"/>
                <a:gd name="T13" fmla="*/ 0 h 92"/>
                <a:gd name="T14" fmla="*/ 45 w 217"/>
                <a:gd name="T15" fmla="*/ 47 h 92"/>
                <a:gd name="T16" fmla="*/ 31 w 217"/>
                <a:gd name="T17" fmla="*/ 33 h 92"/>
                <a:gd name="T18" fmla="*/ 45 w 217"/>
                <a:gd name="T19" fmla="*/ 20 h 92"/>
                <a:gd name="T20" fmla="*/ 59 w 217"/>
                <a:gd name="T21" fmla="*/ 33 h 92"/>
                <a:gd name="T22" fmla="*/ 45 w 217"/>
                <a:gd name="T23" fmla="*/ 47 h 92"/>
                <a:gd name="T24" fmla="*/ 172 w 217"/>
                <a:gd name="T25" fmla="*/ 47 h 92"/>
                <a:gd name="T26" fmla="*/ 158 w 217"/>
                <a:gd name="T27" fmla="*/ 33 h 92"/>
                <a:gd name="T28" fmla="*/ 172 w 217"/>
                <a:gd name="T29" fmla="*/ 20 h 92"/>
                <a:gd name="T30" fmla="*/ 186 w 217"/>
                <a:gd name="T31" fmla="*/ 33 h 92"/>
                <a:gd name="T32" fmla="*/ 172 w 217"/>
                <a:gd name="T3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7" h="92">
                  <a:moveTo>
                    <a:pt x="109" y="0"/>
                  </a:moveTo>
                  <a:cubicBezTo>
                    <a:pt x="49" y="0"/>
                    <a:pt x="16" y="25"/>
                    <a:pt x="0" y="63"/>
                  </a:cubicBezTo>
                  <a:cubicBezTo>
                    <a:pt x="5" y="66"/>
                    <a:pt x="11" y="70"/>
                    <a:pt x="19" y="74"/>
                  </a:cubicBezTo>
                  <a:cubicBezTo>
                    <a:pt x="39" y="83"/>
                    <a:pt x="68" y="92"/>
                    <a:pt x="109" y="92"/>
                  </a:cubicBezTo>
                  <a:cubicBezTo>
                    <a:pt x="148" y="92"/>
                    <a:pt x="177" y="83"/>
                    <a:pt x="196" y="74"/>
                  </a:cubicBezTo>
                  <a:cubicBezTo>
                    <a:pt x="205" y="70"/>
                    <a:pt x="212" y="66"/>
                    <a:pt x="217" y="63"/>
                  </a:cubicBezTo>
                  <a:cubicBezTo>
                    <a:pt x="201" y="25"/>
                    <a:pt x="168" y="0"/>
                    <a:pt x="109" y="0"/>
                  </a:cubicBezTo>
                  <a:close/>
                  <a:moveTo>
                    <a:pt x="45" y="47"/>
                  </a:moveTo>
                  <a:cubicBezTo>
                    <a:pt x="37" y="47"/>
                    <a:pt x="31" y="41"/>
                    <a:pt x="31" y="33"/>
                  </a:cubicBezTo>
                  <a:cubicBezTo>
                    <a:pt x="31" y="26"/>
                    <a:pt x="37" y="20"/>
                    <a:pt x="45" y="20"/>
                  </a:cubicBezTo>
                  <a:cubicBezTo>
                    <a:pt x="53" y="20"/>
                    <a:pt x="59" y="26"/>
                    <a:pt x="59" y="33"/>
                  </a:cubicBezTo>
                  <a:cubicBezTo>
                    <a:pt x="59" y="41"/>
                    <a:pt x="53" y="47"/>
                    <a:pt x="45" y="47"/>
                  </a:cubicBezTo>
                  <a:close/>
                  <a:moveTo>
                    <a:pt x="172" y="47"/>
                  </a:moveTo>
                  <a:cubicBezTo>
                    <a:pt x="164" y="47"/>
                    <a:pt x="158" y="41"/>
                    <a:pt x="158" y="33"/>
                  </a:cubicBezTo>
                  <a:cubicBezTo>
                    <a:pt x="158" y="26"/>
                    <a:pt x="164" y="20"/>
                    <a:pt x="172" y="20"/>
                  </a:cubicBezTo>
                  <a:cubicBezTo>
                    <a:pt x="180" y="20"/>
                    <a:pt x="186" y="26"/>
                    <a:pt x="186" y="33"/>
                  </a:cubicBezTo>
                  <a:cubicBezTo>
                    <a:pt x="186" y="41"/>
                    <a:pt x="180" y="47"/>
                    <a:pt x="17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Freeform 125"/>
            <p:cNvSpPr>
              <a:spLocks/>
            </p:cNvSpPr>
            <p:nvPr/>
          </p:nvSpPr>
          <p:spPr bwMode="black">
            <a:xfrm>
              <a:off x="1403350" y="2459038"/>
              <a:ext cx="7938" cy="19050"/>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0" y="0"/>
                    <a:pt x="0" y="0"/>
                    <a:pt x="0" y="0"/>
                  </a:cubicBezTo>
                  <a:cubicBezTo>
                    <a:pt x="1" y="2"/>
                    <a:pt x="1" y="3"/>
                    <a:pt x="2"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 name="Freeform 126"/>
            <p:cNvSpPr>
              <a:spLocks/>
            </p:cNvSpPr>
            <p:nvPr/>
          </p:nvSpPr>
          <p:spPr bwMode="black">
            <a:xfrm>
              <a:off x="750888" y="2006600"/>
              <a:ext cx="492125" cy="269875"/>
            </a:xfrm>
            <a:custGeom>
              <a:avLst/>
              <a:gdLst>
                <a:gd name="T0" fmla="*/ 2 w 131"/>
                <a:gd name="T1" fmla="*/ 11 h 72"/>
                <a:gd name="T2" fmla="*/ 61 w 131"/>
                <a:gd name="T3" fmla="*/ 70 h 72"/>
                <a:gd name="T4" fmla="*/ 66 w 131"/>
                <a:gd name="T5" fmla="*/ 72 h 72"/>
                <a:gd name="T6" fmla="*/ 70 w 131"/>
                <a:gd name="T7" fmla="*/ 70 h 72"/>
                <a:gd name="T8" fmla="*/ 129 w 131"/>
                <a:gd name="T9" fmla="*/ 11 h 72"/>
                <a:gd name="T10" fmla="*/ 129 w 131"/>
                <a:gd name="T11" fmla="*/ 2 h 72"/>
                <a:gd name="T12" fmla="*/ 121 w 131"/>
                <a:gd name="T13" fmla="*/ 2 h 72"/>
                <a:gd name="T14" fmla="*/ 66 w 131"/>
                <a:gd name="T15" fmla="*/ 57 h 72"/>
                <a:gd name="T16" fmla="*/ 10 w 131"/>
                <a:gd name="T17" fmla="*/ 2 h 72"/>
                <a:gd name="T18" fmla="*/ 2 w 131"/>
                <a:gd name="T19" fmla="*/ 2 h 72"/>
                <a:gd name="T20" fmla="*/ 2 w 131"/>
                <a:gd name="T21"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72">
                  <a:moveTo>
                    <a:pt x="2" y="11"/>
                  </a:moveTo>
                  <a:cubicBezTo>
                    <a:pt x="61" y="70"/>
                    <a:pt x="61" y="70"/>
                    <a:pt x="61" y="70"/>
                  </a:cubicBezTo>
                  <a:cubicBezTo>
                    <a:pt x="62" y="71"/>
                    <a:pt x="64" y="72"/>
                    <a:pt x="66" y="72"/>
                  </a:cubicBezTo>
                  <a:cubicBezTo>
                    <a:pt x="67" y="72"/>
                    <a:pt x="69" y="71"/>
                    <a:pt x="70" y="70"/>
                  </a:cubicBezTo>
                  <a:cubicBezTo>
                    <a:pt x="129" y="11"/>
                    <a:pt x="129" y="11"/>
                    <a:pt x="129" y="11"/>
                  </a:cubicBezTo>
                  <a:cubicBezTo>
                    <a:pt x="131" y="8"/>
                    <a:pt x="131" y="5"/>
                    <a:pt x="129" y="2"/>
                  </a:cubicBezTo>
                  <a:cubicBezTo>
                    <a:pt x="127" y="0"/>
                    <a:pt x="123" y="0"/>
                    <a:pt x="121" y="2"/>
                  </a:cubicBezTo>
                  <a:cubicBezTo>
                    <a:pt x="66" y="57"/>
                    <a:pt x="66" y="57"/>
                    <a:pt x="66" y="57"/>
                  </a:cubicBezTo>
                  <a:cubicBezTo>
                    <a:pt x="10" y="2"/>
                    <a:pt x="10" y="2"/>
                    <a:pt x="10" y="2"/>
                  </a:cubicBezTo>
                  <a:cubicBezTo>
                    <a:pt x="8" y="0"/>
                    <a:pt x="4" y="0"/>
                    <a:pt x="2" y="2"/>
                  </a:cubicBezTo>
                  <a:cubicBezTo>
                    <a:pt x="0" y="5"/>
                    <a:pt x="0" y="8"/>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4" name="Oval 127"/>
            <p:cNvSpPr>
              <a:spLocks noChangeArrowheads="1"/>
            </p:cNvSpPr>
            <p:nvPr/>
          </p:nvSpPr>
          <p:spPr bwMode="black">
            <a:xfrm>
              <a:off x="731838"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5" name="Oval 128"/>
            <p:cNvSpPr>
              <a:spLocks noChangeArrowheads="1"/>
            </p:cNvSpPr>
            <p:nvPr/>
          </p:nvSpPr>
          <p:spPr bwMode="black">
            <a:xfrm>
              <a:off x="1174750"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6" name="Freeform 129"/>
            <p:cNvSpPr>
              <a:spLocks/>
            </p:cNvSpPr>
            <p:nvPr/>
          </p:nvSpPr>
          <p:spPr bwMode="black">
            <a:xfrm>
              <a:off x="342900" y="2549525"/>
              <a:ext cx="404813" cy="206375"/>
            </a:xfrm>
            <a:custGeom>
              <a:avLst/>
              <a:gdLst>
                <a:gd name="T0" fmla="*/ 101 w 108"/>
                <a:gd name="T1" fmla="*/ 34 h 55"/>
                <a:gd name="T2" fmla="*/ 14 w 108"/>
                <a:gd name="T3" fmla="*/ 2 h 55"/>
                <a:gd name="T4" fmla="*/ 1 w 108"/>
                <a:gd name="T5" fmla="*/ 8 h 55"/>
                <a:gd name="T6" fmla="*/ 7 w 108"/>
                <a:gd name="T7" fmla="*/ 21 h 55"/>
                <a:gd name="T8" fmla="*/ 94 w 108"/>
                <a:gd name="T9" fmla="*/ 53 h 55"/>
                <a:gd name="T10" fmla="*/ 107 w 108"/>
                <a:gd name="T11" fmla="*/ 47 h 55"/>
                <a:gd name="T12" fmla="*/ 101 w 108"/>
                <a:gd name="T13" fmla="*/ 34 h 55"/>
              </a:gdLst>
              <a:ahLst/>
              <a:cxnLst>
                <a:cxn ang="0">
                  <a:pos x="T0" y="T1"/>
                </a:cxn>
                <a:cxn ang="0">
                  <a:pos x="T2" y="T3"/>
                </a:cxn>
                <a:cxn ang="0">
                  <a:pos x="T4" y="T5"/>
                </a:cxn>
                <a:cxn ang="0">
                  <a:pos x="T6" y="T7"/>
                </a:cxn>
                <a:cxn ang="0">
                  <a:pos x="T8" y="T9"/>
                </a:cxn>
                <a:cxn ang="0">
                  <a:pos x="T10" y="T11"/>
                </a:cxn>
                <a:cxn ang="0">
                  <a:pos x="T12" y="T13"/>
                </a:cxn>
              </a:cxnLst>
              <a:rect l="0" t="0" r="r" b="b"/>
              <a:pathLst>
                <a:path w="108" h="55">
                  <a:moveTo>
                    <a:pt x="101" y="34"/>
                  </a:moveTo>
                  <a:cubicBezTo>
                    <a:pt x="14" y="2"/>
                    <a:pt x="14" y="2"/>
                    <a:pt x="14" y="2"/>
                  </a:cubicBezTo>
                  <a:cubicBezTo>
                    <a:pt x="9" y="0"/>
                    <a:pt x="3" y="3"/>
                    <a:pt x="1" y="8"/>
                  </a:cubicBezTo>
                  <a:cubicBezTo>
                    <a:pt x="0" y="13"/>
                    <a:pt x="2" y="19"/>
                    <a:pt x="7" y="21"/>
                  </a:cubicBezTo>
                  <a:cubicBezTo>
                    <a:pt x="94" y="53"/>
                    <a:pt x="94" y="53"/>
                    <a:pt x="94" y="53"/>
                  </a:cubicBezTo>
                  <a:cubicBezTo>
                    <a:pt x="99" y="55"/>
                    <a:pt x="105" y="52"/>
                    <a:pt x="107" y="47"/>
                  </a:cubicBezTo>
                  <a:cubicBezTo>
                    <a:pt x="108" y="42"/>
                    <a:pt x="106" y="36"/>
                    <a:pt x="10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7" name="Freeform 130"/>
            <p:cNvSpPr>
              <a:spLocks/>
            </p:cNvSpPr>
            <p:nvPr/>
          </p:nvSpPr>
          <p:spPr bwMode="black">
            <a:xfrm>
              <a:off x="390525" y="3063875"/>
              <a:ext cx="409575" cy="201613"/>
            </a:xfrm>
            <a:custGeom>
              <a:avLst/>
              <a:gdLst>
                <a:gd name="T0" fmla="*/ 95 w 109"/>
                <a:gd name="T1" fmla="*/ 2 h 54"/>
                <a:gd name="T2" fmla="*/ 8 w 109"/>
                <a:gd name="T3" fmla="*/ 34 h 54"/>
                <a:gd name="T4" fmla="*/ 2 w 109"/>
                <a:gd name="T5" fmla="*/ 47 h 54"/>
                <a:gd name="T6" fmla="*/ 15 w 109"/>
                <a:gd name="T7" fmla="*/ 53 h 54"/>
                <a:gd name="T8" fmla="*/ 102 w 109"/>
                <a:gd name="T9" fmla="*/ 20 h 54"/>
                <a:gd name="T10" fmla="*/ 107 w 109"/>
                <a:gd name="T11" fmla="*/ 8 h 54"/>
                <a:gd name="T12" fmla="*/ 95 w 109"/>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95" y="2"/>
                  </a:moveTo>
                  <a:cubicBezTo>
                    <a:pt x="8" y="34"/>
                    <a:pt x="8" y="34"/>
                    <a:pt x="8" y="34"/>
                  </a:cubicBezTo>
                  <a:cubicBezTo>
                    <a:pt x="3" y="36"/>
                    <a:pt x="0" y="41"/>
                    <a:pt x="2" y="47"/>
                  </a:cubicBezTo>
                  <a:cubicBezTo>
                    <a:pt x="4" y="52"/>
                    <a:pt x="10" y="54"/>
                    <a:pt x="15" y="53"/>
                  </a:cubicBezTo>
                  <a:cubicBezTo>
                    <a:pt x="102" y="20"/>
                    <a:pt x="102" y="20"/>
                    <a:pt x="102" y="20"/>
                  </a:cubicBezTo>
                  <a:cubicBezTo>
                    <a:pt x="107" y="19"/>
                    <a:pt x="109" y="13"/>
                    <a:pt x="107" y="8"/>
                  </a:cubicBezTo>
                  <a:cubicBezTo>
                    <a:pt x="106" y="2"/>
                    <a:pt x="100" y="0"/>
                    <a:pt x="9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8" name="Freeform 131"/>
            <p:cNvSpPr>
              <a:spLocks/>
            </p:cNvSpPr>
            <p:nvPr/>
          </p:nvSpPr>
          <p:spPr bwMode="black">
            <a:xfrm>
              <a:off x="307975" y="2882900"/>
              <a:ext cx="428625" cy="76200"/>
            </a:xfrm>
            <a:custGeom>
              <a:avLst/>
              <a:gdLst>
                <a:gd name="T0" fmla="*/ 104 w 114"/>
                <a:gd name="T1" fmla="*/ 0 h 20"/>
                <a:gd name="T2" fmla="*/ 10 w 114"/>
                <a:gd name="T3" fmla="*/ 0 h 20"/>
                <a:gd name="T4" fmla="*/ 0 w 114"/>
                <a:gd name="T5" fmla="*/ 10 h 20"/>
                <a:gd name="T6" fmla="*/ 10 w 114"/>
                <a:gd name="T7" fmla="*/ 20 h 20"/>
                <a:gd name="T8" fmla="*/ 104 w 114"/>
                <a:gd name="T9" fmla="*/ 20 h 20"/>
                <a:gd name="T10" fmla="*/ 114 w 114"/>
                <a:gd name="T11" fmla="*/ 10 h 20"/>
                <a:gd name="T12" fmla="*/ 104 w 11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4" y="0"/>
                  </a:moveTo>
                  <a:cubicBezTo>
                    <a:pt x="10" y="0"/>
                    <a:pt x="10" y="0"/>
                    <a:pt x="10" y="0"/>
                  </a:cubicBezTo>
                  <a:cubicBezTo>
                    <a:pt x="5" y="0"/>
                    <a:pt x="0" y="4"/>
                    <a:pt x="0" y="10"/>
                  </a:cubicBezTo>
                  <a:cubicBezTo>
                    <a:pt x="0" y="15"/>
                    <a:pt x="5" y="20"/>
                    <a:pt x="10" y="20"/>
                  </a:cubicBezTo>
                  <a:cubicBezTo>
                    <a:pt x="104" y="20"/>
                    <a:pt x="104" y="20"/>
                    <a:pt x="104" y="20"/>
                  </a:cubicBezTo>
                  <a:cubicBezTo>
                    <a:pt x="110" y="20"/>
                    <a:pt x="114" y="15"/>
                    <a:pt x="114" y="10"/>
                  </a:cubicBezTo>
                  <a:cubicBezTo>
                    <a:pt x="114" y="4"/>
                    <a:pt x="110"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9" name="Freeform 132"/>
            <p:cNvSpPr>
              <a:spLocks/>
            </p:cNvSpPr>
            <p:nvPr/>
          </p:nvSpPr>
          <p:spPr bwMode="black">
            <a:xfrm>
              <a:off x="1246188" y="2549525"/>
              <a:ext cx="409575" cy="206375"/>
            </a:xfrm>
            <a:custGeom>
              <a:avLst/>
              <a:gdLst>
                <a:gd name="T0" fmla="*/ 14 w 109"/>
                <a:gd name="T1" fmla="*/ 53 h 55"/>
                <a:gd name="T2" fmla="*/ 101 w 109"/>
                <a:gd name="T3" fmla="*/ 21 h 55"/>
                <a:gd name="T4" fmla="*/ 107 w 109"/>
                <a:gd name="T5" fmla="*/ 8 h 55"/>
                <a:gd name="T6" fmla="*/ 94 w 109"/>
                <a:gd name="T7" fmla="*/ 2 h 55"/>
                <a:gd name="T8" fmla="*/ 7 w 109"/>
                <a:gd name="T9" fmla="*/ 34 h 55"/>
                <a:gd name="T10" fmla="*/ 2 w 109"/>
                <a:gd name="T11" fmla="*/ 47 h 55"/>
                <a:gd name="T12" fmla="*/ 14 w 109"/>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109" h="55">
                  <a:moveTo>
                    <a:pt x="14" y="53"/>
                  </a:moveTo>
                  <a:cubicBezTo>
                    <a:pt x="101" y="21"/>
                    <a:pt x="101" y="21"/>
                    <a:pt x="101" y="21"/>
                  </a:cubicBezTo>
                  <a:cubicBezTo>
                    <a:pt x="106" y="19"/>
                    <a:pt x="109" y="13"/>
                    <a:pt x="107" y="8"/>
                  </a:cubicBezTo>
                  <a:cubicBezTo>
                    <a:pt x="105" y="3"/>
                    <a:pt x="99" y="0"/>
                    <a:pt x="94" y="2"/>
                  </a:cubicBezTo>
                  <a:cubicBezTo>
                    <a:pt x="7" y="34"/>
                    <a:pt x="7" y="34"/>
                    <a:pt x="7" y="34"/>
                  </a:cubicBezTo>
                  <a:cubicBezTo>
                    <a:pt x="2" y="36"/>
                    <a:pt x="0" y="42"/>
                    <a:pt x="2" y="47"/>
                  </a:cubicBezTo>
                  <a:cubicBezTo>
                    <a:pt x="3" y="52"/>
                    <a:pt x="9" y="55"/>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0" name="Freeform 133"/>
            <p:cNvSpPr>
              <a:spLocks/>
            </p:cNvSpPr>
            <p:nvPr/>
          </p:nvSpPr>
          <p:spPr bwMode="black">
            <a:xfrm>
              <a:off x="1193800" y="3063875"/>
              <a:ext cx="409575" cy="201613"/>
            </a:xfrm>
            <a:custGeom>
              <a:avLst/>
              <a:gdLst>
                <a:gd name="T0" fmla="*/ 8 w 109"/>
                <a:gd name="T1" fmla="*/ 20 h 54"/>
                <a:gd name="T2" fmla="*/ 94 w 109"/>
                <a:gd name="T3" fmla="*/ 53 h 54"/>
                <a:gd name="T4" fmla="*/ 107 w 109"/>
                <a:gd name="T5" fmla="*/ 47 h 54"/>
                <a:gd name="T6" fmla="*/ 101 w 109"/>
                <a:gd name="T7" fmla="*/ 34 h 54"/>
                <a:gd name="T8" fmla="*/ 14 w 109"/>
                <a:gd name="T9" fmla="*/ 2 h 54"/>
                <a:gd name="T10" fmla="*/ 2 w 109"/>
                <a:gd name="T11" fmla="*/ 8 h 54"/>
                <a:gd name="T12" fmla="*/ 8 w 109"/>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8" y="20"/>
                  </a:moveTo>
                  <a:cubicBezTo>
                    <a:pt x="94" y="53"/>
                    <a:pt x="94" y="53"/>
                    <a:pt x="94" y="53"/>
                  </a:cubicBezTo>
                  <a:cubicBezTo>
                    <a:pt x="99" y="54"/>
                    <a:pt x="105" y="52"/>
                    <a:pt x="107" y="47"/>
                  </a:cubicBezTo>
                  <a:cubicBezTo>
                    <a:pt x="109" y="41"/>
                    <a:pt x="106" y="36"/>
                    <a:pt x="101" y="34"/>
                  </a:cubicBezTo>
                  <a:cubicBezTo>
                    <a:pt x="14" y="2"/>
                    <a:pt x="14" y="2"/>
                    <a:pt x="14" y="2"/>
                  </a:cubicBezTo>
                  <a:cubicBezTo>
                    <a:pt x="9" y="0"/>
                    <a:pt x="4" y="2"/>
                    <a:pt x="2" y="8"/>
                  </a:cubicBezTo>
                  <a:cubicBezTo>
                    <a:pt x="0" y="13"/>
                    <a:pt x="2" y="19"/>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1" name="Freeform 134"/>
            <p:cNvSpPr>
              <a:spLocks/>
            </p:cNvSpPr>
            <p:nvPr/>
          </p:nvSpPr>
          <p:spPr bwMode="black">
            <a:xfrm>
              <a:off x="1257300" y="2882900"/>
              <a:ext cx="428625" cy="76200"/>
            </a:xfrm>
            <a:custGeom>
              <a:avLst/>
              <a:gdLst>
                <a:gd name="T0" fmla="*/ 10 w 114"/>
                <a:gd name="T1" fmla="*/ 20 h 20"/>
                <a:gd name="T2" fmla="*/ 104 w 114"/>
                <a:gd name="T3" fmla="*/ 20 h 20"/>
                <a:gd name="T4" fmla="*/ 114 w 114"/>
                <a:gd name="T5" fmla="*/ 10 h 20"/>
                <a:gd name="T6" fmla="*/ 104 w 114"/>
                <a:gd name="T7" fmla="*/ 0 h 20"/>
                <a:gd name="T8" fmla="*/ 10 w 114"/>
                <a:gd name="T9" fmla="*/ 0 h 20"/>
                <a:gd name="T10" fmla="*/ 0 w 114"/>
                <a:gd name="T11" fmla="*/ 10 h 20"/>
                <a:gd name="T12" fmla="*/ 10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 y="20"/>
                  </a:moveTo>
                  <a:cubicBezTo>
                    <a:pt x="104" y="20"/>
                    <a:pt x="104" y="20"/>
                    <a:pt x="104" y="20"/>
                  </a:cubicBezTo>
                  <a:cubicBezTo>
                    <a:pt x="109" y="20"/>
                    <a:pt x="114" y="15"/>
                    <a:pt x="114" y="10"/>
                  </a:cubicBezTo>
                  <a:cubicBezTo>
                    <a:pt x="114" y="4"/>
                    <a:pt x="109" y="0"/>
                    <a:pt x="104" y="0"/>
                  </a:cubicBezTo>
                  <a:cubicBezTo>
                    <a:pt x="10" y="0"/>
                    <a:pt x="10" y="0"/>
                    <a:pt x="10" y="0"/>
                  </a:cubicBezTo>
                  <a:cubicBezTo>
                    <a:pt x="4" y="0"/>
                    <a:pt x="0" y="4"/>
                    <a:pt x="0" y="10"/>
                  </a:cubicBezTo>
                  <a:cubicBezTo>
                    <a:pt x="0" y="15"/>
                    <a:pt x="4"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56622181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alpha val="99000"/>
                  </a:schemeClr>
                </a:solidFill>
              </a:rPr>
              <a:t>Profiling</a:t>
            </a:r>
            <a:endParaRPr lang="en-US" dirty="0">
              <a:solidFill>
                <a:schemeClr val="bg1">
                  <a:alpha val="99000"/>
                </a:schemeClr>
              </a:solidFill>
            </a:endParaRPr>
          </a:p>
        </p:txBody>
      </p:sp>
      <p:sp>
        <p:nvSpPr>
          <p:cNvPr id="3" name="Content Placeholder 2"/>
          <p:cNvSpPr>
            <a:spLocks noGrp="1"/>
          </p:cNvSpPr>
          <p:nvPr>
            <p:ph type="body" sz="quarter" idx="10"/>
          </p:nvPr>
        </p:nvSpPr>
        <p:spPr>
          <a:xfrm>
            <a:off x="873676" y="2744754"/>
            <a:ext cx="3558366" cy="1218795"/>
          </a:xfrm>
        </p:spPr>
        <p:txBody>
          <a:bodyPr/>
          <a:lstStyle/>
          <a:p>
            <a:pPr algn="r"/>
            <a:r>
              <a:rPr lang="en-US" sz="4400" dirty="0" smtClean="0">
                <a:solidFill>
                  <a:schemeClr val="bg1">
                    <a:alpha val="99000"/>
                  </a:schemeClr>
                </a:solidFill>
              </a:rPr>
              <a:t>Four Collection </a:t>
            </a:r>
            <a:r>
              <a:rPr lang="en-US" sz="4400" dirty="0" smtClean="0">
                <a:solidFill>
                  <a:schemeClr val="accent6">
                    <a:lumMod val="75000"/>
                    <a:alpha val="99000"/>
                  </a:schemeClr>
                </a:solidFill>
              </a:rPr>
              <a:t>Methods </a:t>
            </a:r>
          </a:p>
        </p:txBody>
      </p:sp>
      <p:sp>
        <p:nvSpPr>
          <p:cNvPr id="16" name="TextBox 15"/>
          <p:cNvSpPr txBox="1"/>
          <p:nvPr/>
        </p:nvSpPr>
        <p:spPr>
          <a:xfrm>
            <a:off x="6989485" y="823006"/>
            <a:ext cx="3045807" cy="424728"/>
          </a:xfrm>
          <a:prstGeom prst="rect">
            <a:avLst/>
          </a:prstGeom>
          <a:noFill/>
          <a:ln>
            <a:noFill/>
          </a:ln>
        </p:spPr>
        <p:txBody>
          <a:bodyPr wrap="square" lIns="0" tIns="45718" rIns="0" bIns="45718" rtlCol="0">
            <a:spAutoFit/>
          </a:bodyPr>
          <a:lstStyle/>
          <a:p>
            <a:pPr>
              <a:lnSpc>
                <a:spcPct val="90000"/>
              </a:lnSpc>
              <a:spcBef>
                <a:spcPct val="20000"/>
              </a:spcBef>
            </a:pPr>
            <a:r>
              <a:rPr lang="en-US" sz="2400" dirty="0">
                <a:solidFill>
                  <a:schemeClr val="accent6">
                    <a:lumMod val="75000"/>
                    <a:alpha val="99000"/>
                  </a:schemeClr>
                </a:solidFill>
                <a:latin typeface="Segoe UI" pitchFamily="34" charset="0"/>
                <a:ea typeface="Segoe UI" pitchFamily="34" charset="0"/>
                <a:cs typeface="Segoe UI" pitchFamily="34" charset="0"/>
              </a:rPr>
              <a:t>CPU </a:t>
            </a:r>
            <a:r>
              <a:rPr lang="en-US" sz="2400" dirty="0" smtClean="0">
                <a:solidFill>
                  <a:schemeClr val="accent6">
                    <a:lumMod val="75000"/>
                    <a:alpha val="99000"/>
                  </a:schemeClr>
                </a:solidFill>
                <a:latin typeface="Segoe UI" pitchFamily="34" charset="0"/>
                <a:ea typeface="Segoe UI" pitchFamily="34" charset="0"/>
                <a:cs typeface="Segoe UI" pitchFamily="34" charset="0"/>
              </a:rPr>
              <a:t>sampling</a:t>
            </a:r>
            <a:endParaRPr lang="en-US" sz="2400" dirty="0">
              <a:solidFill>
                <a:schemeClr val="accent6">
                  <a:lumMod val="75000"/>
                  <a:alpha val="99000"/>
                </a:schemeClr>
              </a:solidFill>
              <a:latin typeface="Segoe UI" pitchFamily="34" charset="0"/>
              <a:ea typeface="Segoe UI" pitchFamily="34" charset="0"/>
              <a:cs typeface="Segoe UI" pitchFamily="34" charset="0"/>
            </a:endParaRPr>
          </a:p>
        </p:txBody>
      </p:sp>
      <p:sp>
        <p:nvSpPr>
          <p:cNvPr id="19" name="TextBox 18"/>
          <p:cNvSpPr txBox="1"/>
          <p:nvPr/>
        </p:nvSpPr>
        <p:spPr>
          <a:xfrm>
            <a:off x="6989486" y="3801410"/>
            <a:ext cx="3045807" cy="757126"/>
          </a:xfrm>
          <a:prstGeom prst="rect">
            <a:avLst/>
          </a:prstGeom>
          <a:noFill/>
          <a:ln>
            <a:noFill/>
          </a:ln>
        </p:spPr>
        <p:txBody>
          <a:bodyPr wrap="square" lIns="0" tIns="45718" rIns="0" bIns="45718" rtlCol="0">
            <a:spAutoFit/>
          </a:bodyPr>
          <a:lstStyle/>
          <a:p>
            <a:pPr>
              <a:lnSpc>
                <a:spcPct val="90000"/>
              </a:lnSpc>
              <a:spcBef>
                <a:spcPct val="20000"/>
              </a:spcBef>
            </a:pPr>
            <a:r>
              <a:rPr lang="en-US" sz="2400" dirty="0">
                <a:solidFill>
                  <a:schemeClr val="accent6">
                    <a:lumMod val="75000"/>
                    <a:alpha val="99000"/>
                  </a:schemeClr>
                </a:solidFill>
                <a:latin typeface="Segoe UI" pitchFamily="34" charset="0"/>
                <a:ea typeface="Segoe UI" pitchFamily="34" charset="0"/>
                <a:cs typeface="Segoe UI" pitchFamily="34" charset="0"/>
              </a:rPr>
              <a:t>.NET Memory </a:t>
            </a:r>
            <a:r>
              <a:rPr lang="en-US" sz="2400" dirty="0" smtClean="0">
                <a:solidFill>
                  <a:schemeClr val="accent6">
                    <a:lumMod val="75000"/>
                    <a:alpha val="99000"/>
                  </a:schemeClr>
                </a:solidFill>
                <a:latin typeface="Segoe UI" pitchFamily="34" charset="0"/>
                <a:ea typeface="Segoe UI" pitchFamily="34" charset="0"/>
                <a:cs typeface="Segoe UI" pitchFamily="34" charset="0"/>
              </a:rPr>
              <a:t>Allocation</a:t>
            </a:r>
            <a:endParaRPr lang="en-US" sz="2400" dirty="0">
              <a:solidFill>
                <a:schemeClr val="accent6">
                  <a:lumMod val="75000"/>
                  <a:alpha val="99000"/>
                </a:schemeClr>
              </a:solidFill>
              <a:latin typeface="Segoe UI" pitchFamily="34" charset="0"/>
              <a:ea typeface="Segoe UI" pitchFamily="34" charset="0"/>
              <a:cs typeface="Segoe UI" pitchFamily="34" charset="0"/>
            </a:endParaRPr>
          </a:p>
        </p:txBody>
      </p:sp>
      <p:sp>
        <p:nvSpPr>
          <p:cNvPr id="31" name="TextBox 30"/>
          <p:cNvSpPr txBox="1"/>
          <p:nvPr/>
        </p:nvSpPr>
        <p:spPr>
          <a:xfrm>
            <a:off x="6989486" y="2515605"/>
            <a:ext cx="3119051" cy="424728"/>
          </a:xfrm>
          <a:prstGeom prst="rect">
            <a:avLst/>
          </a:prstGeom>
          <a:noFill/>
          <a:ln>
            <a:noFill/>
          </a:ln>
        </p:spPr>
        <p:txBody>
          <a:bodyPr wrap="square" lIns="0" tIns="45718" rIns="0" bIns="45718" rtlCol="0">
            <a:spAutoFit/>
          </a:bodyPr>
          <a:lstStyle/>
          <a:p>
            <a:pPr>
              <a:lnSpc>
                <a:spcPct val="90000"/>
              </a:lnSpc>
              <a:spcBef>
                <a:spcPct val="20000"/>
              </a:spcBef>
            </a:pPr>
            <a:r>
              <a:rPr lang="en-US" sz="2400" dirty="0" smtClean="0">
                <a:solidFill>
                  <a:schemeClr val="accent6">
                    <a:lumMod val="75000"/>
                    <a:alpha val="99000"/>
                  </a:schemeClr>
                </a:solidFill>
                <a:latin typeface="Segoe UI" pitchFamily="34" charset="0"/>
                <a:ea typeface="Segoe UI" pitchFamily="34" charset="0"/>
                <a:cs typeface="Segoe UI" pitchFamily="34" charset="0"/>
              </a:rPr>
              <a:t>Instrumentation</a:t>
            </a:r>
            <a:endParaRPr lang="en-US" sz="2400" dirty="0">
              <a:solidFill>
                <a:schemeClr val="accent6">
                  <a:lumMod val="75000"/>
                  <a:alpha val="99000"/>
                </a:schemeClr>
              </a:solidFill>
              <a:latin typeface="Segoe UI" pitchFamily="34" charset="0"/>
              <a:ea typeface="Segoe UI" pitchFamily="34" charset="0"/>
              <a:cs typeface="Segoe UI" pitchFamily="34" charset="0"/>
            </a:endParaRPr>
          </a:p>
        </p:txBody>
      </p:sp>
      <p:sp>
        <p:nvSpPr>
          <p:cNvPr id="40" name="TextBox 39"/>
          <p:cNvSpPr txBox="1"/>
          <p:nvPr/>
        </p:nvSpPr>
        <p:spPr>
          <a:xfrm>
            <a:off x="6989486" y="5439978"/>
            <a:ext cx="3045807" cy="424728"/>
          </a:xfrm>
          <a:prstGeom prst="rect">
            <a:avLst/>
          </a:prstGeom>
          <a:noFill/>
          <a:ln>
            <a:noFill/>
          </a:ln>
        </p:spPr>
        <p:txBody>
          <a:bodyPr wrap="square" lIns="0" tIns="45718" rIns="0" bIns="45718" rtlCol="0">
            <a:spAutoFit/>
          </a:bodyPr>
          <a:lstStyle/>
          <a:p>
            <a:pPr>
              <a:lnSpc>
                <a:spcPct val="90000"/>
              </a:lnSpc>
              <a:spcBef>
                <a:spcPct val="20000"/>
              </a:spcBef>
            </a:pPr>
            <a:r>
              <a:rPr lang="en-US" sz="2400" dirty="0">
                <a:solidFill>
                  <a:schemeClr val="accent6">
                    <a:lumMod val="75000"/>
                    <a:alpha val="99000"/>
                  </a:schemeClr>
                </a:solidFill>
                <a:latin typeface="Segoe UI" pitchFamily="34" charset="0"/>
                <a:ea typeface="Segoe UI" pitchFamily="34" charset="0"/>
                <a:cs typeface="Segoe UI" pitchFamily="34" charset="0"/>
              </a:rPr>
              <a:t>Concurrency</a:t>
            </a:r>
          </a:p>
        </p:txBody>
      </p:sp>
      <p:cxnSp>
        <p:nvCxnSpPr>
          <p:cNvPr id="48" name="Straight Connector 47"/>
          <p:cNvCxnSpPr/>
          <p:nvPr/>
        </p:nvCxnSpPr>
        <p:spPr>
          <a:xfrm>
            <a:off x="4977353" y="1989977"/>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977353" y="3429000"/>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977353" y="4876800"/>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977353" y="6304962"/>
            <a:ext cx="721147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2" name="Freeform 14"/>
          <p:cNvSpPr>
            <a:spLocks noEditPoints="1"/>
          </p:cNvSpPr>
          <p:nvPr/>
        </p:nvSpPr>
        <p:spPr bwMode="black">
          <a:xfrm>
            <a:off x="5609980" y="651791"/>
            <a:ext cx="912118" cy="911878"/>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53" name="Freeform 22"/>
          <p:cNvSpPr>
            <a:spLocks noEditPoints="1"/>
          </p:cNvSpPr>
          <p:nvPr/>
        </p:nvSpPr>
        <p:spPr bwMode="black">
          <a:xfrm>
            <a:off x="5635371" y="2262063"/>
            <a:ext cx="886728" cy="933918"/>
          </a:xfrm>
          <a:custGeom>
            <a:avLst/>
            <a:gdLst>
              <a:gd name="T0" fmla="*/ 97 w 285"/>
              <a:gd name="T1" fmla="*/ 270 h 300"/>
              <a:gd name="T2" fmla="*/ 155 w 285"/>
              <a:gd name="T3" fmla="*/ 255 h 300"/>
              <a:gd name="T4" fmla="*/ 180 w 285"/>
              <a:gd name="T5" fmla="*/ 300 h 300"/>
              <a:gd name="T6" fmla="*/ 92 w 285"/>
              <a:gd name="T7" fmla="*/ 177 h 300"/>
              <a:gd name="T8" fmla="*/ 111 w 285"/>
              <a:gd name="T9" fmla="*/ 240 h 300"/>
              <a:gd name="T10" fmla="*/ 170 w 285"/>
              <a:gd name="T11" fmla="*/ 225 h 300"/>
              <a:gd name="T12" fmla="*/ 144 w 285"/>
              <a:gd name="T13" fmla="*/ 123 h 300"/>
              <a:gd name="T14" fmla="*/ 136 w 285"/>
              <a:gd name="T15" fmla="*/ 120 h 300"/>
              <a:gd name="T16" fmla="*/ 144 w 285"/>
              <a:gd name="T17" fmla="*/ 180 h 300"/>
              <a:gd name="T18" fmla="*/ 121 w 285"/>
              <a:gd name="T19" fmla="*/ 180 h 300"/>
              <a:gd name="T20" fmla="*/ 129 w 285"/>
              <a:gd name="T21" fmla="*/ 120 h 300"/>
              <a:gd name="T22" fmla="*/ 121 w 285"/>
              <a:gd name="T23" fmla="*/ 123 h 300"/>
              <a:gd name="T24" fmla="*/ 267 w 285"/>
              <a:gd name="T25" fmla="*/ 27 h 300"/>
              <a:gd name="T26" fmla="*/ 285 w 285"/>
              <a:gd name="T27" fmla="*/ 0 h 300"/>
              <a:gd name="T28" fmla="*/ 258 w 285"/>
              <a:gd name="T29" fmla="*/ 11 h 300"/>
              <a:gd name="T30" fmla="*/ 123 w 285"/>
              <a:gd name="T31" fmla="*/ 88 h 300"/>
              <a:gd name="T32" fmla="*/ 28 w 285"/>
              <a:gd name="T33" fmla="*/ 44 h 300"/>
              <a:gd name="T34" fmla="*/ 0 w 285"/>
              <a:gd name="T35" fmla="*/ 71 h 300"/>
              <a:gd name="T36" fmla="*/ 121 w 285"/>
              <a:gd name="T37" fmla="*/ 106 h 300"/>
              <a:gd name="T38" fmla="*/ 148 w 285"/>
              <a:gd name="T39" fmla="*/ 115 h 300"/>
              <a:gd name="T40" fmla="*/ 267 w 285"/>
              <a:gd name="T41" fmla="*/ 27 h 300"/>
              <a:gd name="T42" fmla="*/ 148 w 285"/>
              <a:gd name="T43" fmla="*/ 95 h 300"/>
              <a:gd name="T44" fmla="*/ 258 w 285"/>
              <a:gd name="T45" fmla="*/ 19 h 300"/>
              <a:gd name="T46" fmla="*/ 121 w 285"/>
              <a:gd name="T47" fmla="*/ 94 h 300"/>
              <a:gd name="T48" fmla="*/ 28 w 285"/>
              <a:gd name="T49" fmla="*/ 65 h 300"/>
              <a:gd name="T50" fmla="*/ 121 w 285"/>
              <a:gd name="T51" fmla="*/ 94 h 300"/>
              <a:gd name="T52" fmla="*/ 21 w 285"/>
              <a:gd name="T53" fmla="*/ 50 h 300"/>
              <a:gd name="T54" fmla="*/ 6 w 285"/>
              <a:gd name="T55" fmla="*/ 65 h 300"/>
              <a:gd name="T56" fmla="*/ 142 w 285"/>
              <a:gd name="T57" fmla="*/ 109 h 300"/>
              <a:gd name="T58" fmla="*/ 127 w 285"/>
              <a:gd name="T59" fmla="*/ 94 h 300"/>
              <a:gd name="T60" fmla="*/ 142 w 285"/>
              <a:gd name="T61" fmla="*/ 109 h 300"/>
              <a:gd name="T62" fmla="*/ 264 w 285"/>
              <a:gd name="T63" fmla="*/ 21 h 300"/>
              <a:gd name="T64" fmla="*/ 279 w 285"/>
              <a:gd name="T65" fmla="*/ 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300">
                <a:moveTo>
                  <a:pt x="89" y="300"/>
                </a:moveTo>
                <a:cubicBezTo>
                  <a:pt x="97" y="270"/>
                  <a:pt x="97" y="270"/>
                  <a:pt x="97" y="270"/>
                </a:cubicBezTo>
                <a:cubicBezTo>
                  <a:pt x="97" y="261"/>
                  <a:pt x="105" y="255"/>
                  <a:pt x="113" y="255"/>
                </a:cubicBezTo>
                <a:cubicBezTo>
                  <a:pt x="155" y="255"/>
                  <a:pt x="155" y="255"/>
                  <a:pt x="155" y="255"/>
                </a:cubicBezTo>
                <a:cubicBezTo>
                  <a:pt x="164" y="255"/>
                  <a:pt x="171" y="261"/>
                  <a:pt x="172" y="270"/>
                </a:cubicBezTo>
                <a:cubicBezTo>
                  <a:pt x="180" y="300"/>
                  <a:pt x="180" y="300"/>
                  <a:pt x="180" y="300"/>
                </a:cubicBezTo>
                <a:lnTo>
                  <a:pt x="89" y="300"/>
                </a:lnTo>
                <a:close/>
                <a:moveTo>
                  <a:pt x="92" y="177"/>
                </a:moveTo>
                <a:cubicBezTo>
                  <a:pt x="95" y="225"/>
                  <a:pt x="95" y="225"/>
                  <a:pt x="95" y="225"/>
                </a:cubicBezTo>
                <a:cubicBezTo>
                  <a:pt x="96" y="233"/>
                  <a:pt x="103" y="240"/>
                  <a:pt x="111" y="240"/>
                </a:cubicBezTo>
                <a:cubicBezTo>
                  <a:pt x="154" y="240"/>
                  <a:pt x="154" y="240"/>
                  <a:pt x="154" y="240"/>
                </a:cubicBezTo>
                <a:cubicBezTo>
                  <a:pt x="162" y="240"/>
                  <a:pt x="169" y="233"/>
                  <a:pt x="170" y="225"/>
                </a:cubicBezTo>
                <a:cubicBezTo>
                  <a:pt x="174" y="177"/>
                  <a:pt x="174" y="177"/>
                  <a:pt x="174" y="177"/>
                </a:cubicBezTo>
                <a:cubicBezTo>
                  <a:pt x="156" y="166"/>
                  <a:pt x="144" y="146"/>
                  <a:pt x="144" y="123"/>
                </a:cubicBezTo>
                <a:cubicBezTo>
                  <a:pt x="144" y="122"/>
                  <a:pt x="144" y="121"/>
                  <a:pt x="144" y="120"/>
                </a:cubicBezTo>
                <a:cubicBezTo>
                  <a:pt x="136" y="120"/>
                  <a:pt x="136" y="120"/>
                  <a:pt x="136" y="120"/>
                </a:cubicBezTo>
                <a:cubicBezTo>
                  <a:pt x="136" y="173"/>
                  <a:pt x="136" y="173"/>
                  <a:pt x="136" y="173"/>
                </a:cubicBezTo>
                <a:cubicBezTo>
                  <a:pt x="141" y="174"/>
                  <a:pt x="144" y="176"/>
                  <a:pt x="144" y="180"/>
                </a:cubicBezTo>
                <a:cubicBezTo>
                  <a:pt x="144" y="184"/>
                  <a:pt x="139" y="187"/>
                  <a:pt x="133" y="187"/>
                </a:cubicBezTo>
                <a:cubicBezTo>
                  <a:pt x="126" y="187"/>
                  <a:pt x="121" y="184"/>
                  <a:pt x="121" y="180"/>
                </a:cubicBezTo>
                <a:cubicBezTo>
                  <a:pt x="121" y="176"/>
                  <a:pt x="124" y="174"/>
                  <a:pt x="129" y="173"/>
                </a:cubicBezTo>
                <a:cubicBezTo>
                  <a:pt x="129" y="120"/>
                  <a:pt x="129" y="120"/>
                  <a:pt x="129" y="120"/>
                </a:cubicBezTo>
                <a:cubicBezTo>
                  <a:pt x="121" y="120"/>
                  <a:pt x="121" y="120"/>
                  <a:pt x="121" y="120"/>
                </a:cubicBezTo>
                <a:cubicBezTo>
                  <a:pt x="121" y="121"/>
                  <a:pt x="121" y="122"/>
                  <a:pt x="121" y="123"/>
                </a:cubicBezTo>
                <a:cubicBezTo>
                  <a:pt x="121" y="146"/>
                  <a:pt x="109" y="166"/>
                  <a:pt x="92" y="177"/>
                </a:cubicBezTo>
                <a:close/>
                <a:moveTo>
                  <a:pt x="267" y="27"/>
                </a:moveTo>
                <a:cubicBezTo>
                  <a:pt x="285" y="27"/>
                  <a:pt x="285" y="27"/>
                  <a:pt x="285" y="27"/>
                </a:cubicBezTo>
                <a:cubicBezTo>
                  <a:pt x="285" y="0"/>
                  <a:pt x="285" y="0"/>
                  <a:pt x="285" y="0"/>
                </a:cubicBezTo>
                <a:cubicBezTo>
                  <a:pt x="258" y="0"/>
                  <a:pt x="258" y="0"/>
                  <a:pt x="258" y="0"/>
                </a:cubicBezTo>
                <a:cubicBezTo>
                  <a:pt x="258" y="11"/>
                  <a:pt x="258" y="11"/>
                  <a:pt x="258" y="11"/>
                </a:cubicBezTo>
                <a:cubicBezTo>
                  <a:pt x="138" y="88"/>
                  <a:pt x="138" y="88"/>
                  <a:pt x="138" y="88"/>
                </a:cubicBezTo>
                <a:cubicBezTo>
                  <a:pt x="123" y="88"/>
                  <a:pt x="123" y="88"/>
                  <a:pt x="123" y="88"/>
                </a:cubicBezTo>
                <a:cubicBezTo>
                  <a:pt x="28" y="53"/>
                  <a:pt x="28" y="53"/>
                  <a:pt x="28" y="53"/>
                </a:cubicBezTo>
                <a:cubicBezTo>
                  <a:pt x="28" y="44"/>
                  <a:pt x="28" y="44"/>
                  <a:pt x="28" y="44"/>
                </a:cubicBezTo>
                <a:cubicBezTo>
                  <a:pt x="0" y="44"/>
                  <a:pt x="0" y="44"/>
                  <a:pt x="0" y="44"/>
                </a:cubicBezTo>
                <a:cubicBezTo>
                  <a:pt x="0" y="71"/>
                  <a:pt x="0" y="71"/>
                  <a:pt x="0" y="71"/>
                </a:cubicBezTo>
                <a:cubicBezTo>
                  <a:pt x="25" y="71"/>
                  <a:pt x="25" y="71"/>
                  <a:pt x="25" y="71"/>
                </a:cubicBezTo>
                <a:cubicBezTo>
                  <a:pt x="121" y="106"/>
                  <a:pt x="121" y="106"/>
                  <a:pt x="121" y="106"/>
                </a:cubicBezTo>
                <a:cubicBezTo>
                  <a:pt x="121" y="115"/>
                  <a:pt x="121" y="115"/>
                  <a:pt x="121" y="115"/>
                </a:cubicBezTo>
                <a:cubicBezTo>
                  <a:pt x="148" y="115"/>
                  <a:pt x="148" y="115"/>
                  <a:pt x="148" y="115"/>
                </a:cubicBezTo>
                <a:cubicBezTo>
                  <a:pt x="148" y="103"/>
                  <a:pt x="148" y="103"/>
                  <a:pt x="148" y="103"/>
                </a:cubicBezTo>
                <a:lnTo>
                  <a:pt x="267" y="27"/>
                </a:lnTo>
                <a:close/>
                <a:moveTo>
                  <a:pt x="258" y="25"/>
                </a:moveTo>
                <a:cubicBezTo>
                  <a:pt x="148" y="95"/>
                  <a:pt x="148" y="95"/>
                  <a:pt x="148" y="95"/>
                </a:cubicBezTo>
                <a:cubicBezTo>
                  <a:pt x="148" y="90"/>
                  <a:pt x="148" y="90"/>
                  <a:pt x="148" y="90"/>
                </a:cubicBezTo>
                <a:cubicBezTo>
                  <a:pt x="258" y="19"/>
                  <a:pt x="258" y="19"/>
                  <a:pt x="258" y="19"/>
                </a:cubicBezTo>
                <a:lnTo>
                  <a:pt x="258" y="25"/>
                </a:lnTo>
                <a:close/>
                <a:moveTo>
                  <a:pt x="121" y="94"/>
                </a:moveTo>
                <a:cubicBezTo>
                  <a:pt x="121" y="99"/>
                  <a:pt x="121" y="99"/>
                  <a:pt x="121" y="99"/>
                </a:cubicBezTo>
                <a:cubicBezTo>
                  <a:pt x="28" y="65"/>
                  <a:pt x="28" y="65"/>
                  <a:pt x="28" y="65"/>
                </a:cubicBezTo>
                <a:cubicBezTo>
                  <a:pt x="28" y="60"/>
                  <a:pt x="28" y="60"/>
                  <a:pt x="28" y="60"/>
                </a:cubicBezTo>
                <a:lnTo>
                  <a:pt x="121" y="94"/>
                </a:lnTo>
                <a:close/>
                <a:moveTo>
                  <a:pt x="6" y="50"/>
                </a:moveTo>
                <a:cubicBezTo>
                  <a:pt x="21" y="50"/>
                  <a:pt x="21" y="50"/>
                  <a:pt x="21" y="50"/>
                </a:cubicBezTo>
                <a:cubicBezTo>
                  <a:pt x="21" y="65"/>
                  <a:pt x="21" y="65"/>
                  <a:pt x="21" y="65"/>
                </a:cubicBezTo>
                <a:cubicBezTo>
                  <a:pt x="6" y="65"/>
                  <a:pt x="6" y="65"/>
                  <a:pt x="6" y="65"/>
                </a:cubicBezTo>
                <a:lnTo>
                  <a:pt x="6" y="50"/>
                </a:lnTo>
                <a:close/>
                <a:moveTo>
                  <a:pt x="142" y="109"/>
                </a:moveTo>
                <a:cubicBezTo>
                  <a:pt x="127" y="109"/>
                  <a:pt x="127" y="109"/>
                  <a:pt x="127" y="109"/>
                </a:cubicBezTo>
                <a:cubicBezTo>
                  <a:pt x="127" y="94"/>
                  <a:pt x="127" y="94"/>
                  <a:pt x="127" y="94"/>
                </a:cubicBezTo>
                <a:cubicBezTo>
                  <a:pt x="142" y="94"/>
                  <a:pt x="142" y="94"/>
                  <a:pt x="142" y="94"/>
                </a:cubicBezTo>
                <a:lnTo>
                  <a:pt x="142" y="109"/>
                </a:lnTo>
                <a:close/>
                <a:moveTo>
                  <a:pt x="279" y="21"/>
                </a:moveTo>
                <a:cubicBezTo>
                  <a:pt x="264" y="21"/>
                  <a:pt x="264" y="21"/>
                  <a:pt x="264" y="21"/>
                </a:cubicBezTo>
                <a:cubicBezTo>
                  <a:pt x="264" y="6"/>
                  <a:pt x="264" y="6"/>
                  <a:pt x="264" y="6"/>
                </a:cubicBezTo>
                <a:cubicBezTo>
                  <a:pt x="279" y="6"/>
                  <a:pt x="279" y="6"/>
                  <a:pt x="279" y="6"/>
                </a:cubicBezTo>
                <a:lnTo>
                  <a:pt x="279" y="2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54" name="Freeform 83"/>
          <p:cNvSpPr>
            <a:spLocks noEditPoints="1"/>
          </p:cNvSpPr>
          <p:nvPr/>
        </p:nvSpPr>
        <p:spPr bwMode="black">
          <a:xfrm>
            <a:off x="5601616" y="3687204"/>
            <a:ext cx="899170" cy="949190"/>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55" name="Freeform 21"/>
          <p:cNvSpPr>
            <a:spLocks noEditPoints="1"/>
          </p:cNvSpPr>
          <p:nvPr/>
        </p:nvSpPr>
        <p:spPr bwMode="black">
          <a:xfrm>
            <a:off x="5617029" y="5201265"/>
            <a:ext cx="833798" cy="833582"/>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pic>
        <p:nvPicPr>
          <p:cNvPr id="17" name="Picture 1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5952476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Independent Environments</a:t>
            </a:r>
          </a:p>
        </p:txBody>
      </p:sp>
      <p:grpSp>
        <p:nvGrpSpPr>
          <p:cNvPr id="14" name="Group 13"/>
          <p:cNvGrpSpPr/>
          <p:nvPr/>
        </p:nvGrpSpPr>
        <p:grpSpPr>
          <a:xfrm>
            <a:off x="519113" y="1903413"/>
            <a:ext cx="4220035" cy="2741413"/>
            <a:chOff x="1777641" y="1746611"/>
            <a:chExt cx="4220035" cy="2741413"/>
          </a:xfrm>
        </p:grpSpPr>
        <p:sp>
          <p:nvSpPr>
            <p:cNvPr id="11" name="Rectangle 10"/>
            <p:cNvSpPr/>
            <p:nvPr/>
          </p:nvSpPr>
          <p:spPr bwMode="auto">
            <a:xfrm>
              <a:off x="1777641" y="1746611"/>
              <a:ext cx="4220035" cy="27414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91436" bIns="182880" numCol="1" rtlCol="0" anchor="b" anchorCtr="0" compatLnSpc="1">
              <a:prstTxWarp prst="textNoShape">
                <a:avLst/>
              </a:prstTxWarp>
            </a:bodyPr>
            <a:lstStyle/>
            <a:p>
              <a:pPr defTabSz="914099" fontAlgn="base">
                <a:spcBef>
                  <a:spcPct val="0"/>
                </a:spcBef>
                <a:spcAft>
                  <a:spcPts val="1200"/>
                </a:spcAft>
              </a:pPr>
              <a:r>
                <a:rPr lang="en-US" sz="3600" dirty="0" smtClean="0">
                  <a:gradFill>
                    <a:gsLst>
                      <a:gs pos="0">
                        <a:srgbClr val="FFFFFF"/>
                      </a:gs>
                      <a:gs pos="100000">
                        <a:srgbClr val="FFFFFF"/>
                      </a:gs>
                    </a:gsLst>
                    <a:lin ang="5400000" scaled="0"/>
                  </a:gradFill>
                  <a:latin typeface="Segoe UI Light" pitchFamily="34" charset="0"/>
                </a:rPr>
                <a:t>Production</a:t>
              </a:r>
              <a:endParaRPr lang="en-US" sz="3200" dirty="0" smtClean="0">
                <a:gradFill>
                  <a:gsLst>
                    <a:gs pos="0">
                      <a:srgbClr val="FFFFFF"/>
                    </a:gs>
                    <a:gs pos="100000">
                      <a:srgbClr val="FFFFFF"/>
                    </a:gs>
                  </a:gsLst>
                  <a:lin ang="5400000" scaled="0"/>
                </a:gradFill>
                <a:latin typeface="Segoe UI Light" pitchFamily="34" charset="0"/>
              </a:endParaRPr>
            </a:p>
          </p:txBody>
        </p:sp>
        <p:sp>
          <p:nvSpPr>
            <p:cNvPr id="13" name="Freeform 5"/>
            <p:cNvSpPr>
              <a:spLocks noEditPoints="1"/>
            </p:cNvSpPr>
            <p:nvPr/>
          </p:nvSpPr>
          <p:spPr bwMode="auto">
            <a:xfrm>
              <a:off x="3397250" y="2008188"/>
              <a:ext cx="1404938" cy="1504950"/>
            </a:xfrm>
            <a:custGeom>
              <a:avLst/>
              <a:gdLst>
                <a:gd name="T0" fmla="*/ 293 w 457"/>
                <a:gd name="T1" fmla="*/ 392 h 490"/>
                <a:gd name="T2" fmla="*/ 291 w 457"/>
                <a:gd name="T3" fmla="*/ 398 h 490"/>
                <a:gd name="T4" fmla="*/ 192 w 457"/>
                <a:gd name="T5" fmla="*/ 302 h 490"/>
                <a:gd name="T6" fmla="*/ 190 w 457"/>
                <a:gd name="T7" fmla="*/ 192 h 490"/>
                <a:gd name="T8" fmla="*/ 205 w 457"/>
                <a:gd name="T9" fmla="*/ 150 h 490"/>
                <a:gd name="T10" fmla="*/ 180 w 457"/>
                <a:gd name="T11" fmla="*/ 92 h 490"/>
                <a:gd name="T12" fmla="*/ 199 w 457"/>
                <a:gd name="T13" fmla="*/ 96 h 490"/>
                <a:gd name="T14" fmla="*/ 247 w 457"/>
                <a:gd name="T15" fmla="*/ 48 h 490"/>
                <a:gd name="T16" fmla="*/ 199 w 457"/>
                <a:gd name="T17" fmla="*/ 0 h 490"/>
                <a:gd name="T18" fmla="*/ 150 w 457"/>
                <a:gd name="T19" fmla="*/ 48 h 490"/>
                <a:gd name="T20" fmla="*/ 166 w 457"/>
                <a:gd name="T21" fmla="*/ 82 h 490"/>
                <a:gd name="T22" fmla="*/ 122 w 457"/>
                <a:gd name="T23" fmla="*/ 92 h 490"/>
                <a:gd name="T24" fmla="*/ 8 w 457"/>
                <a:gd name="T25" fmla="*/ 146 h 490"/>
                <a:gd name="T26" fmla="*/ 44 w 457"/>
                <a:gd name="T27" fmla="*/ 220 h 490"/>
                <a:gd name="T28" fmla="*/ 34 w 457"/>
                <a:gd name="T29" fmla="*/ 322 h 490"/>
                <a:gd name="T30" fmla="*/ 36 w 457"/>
                <a:gd name="T31" fmla="*/ 486 h 490"/>
                <a:gd name="T32" fmla="*/ 66 w 457"/>
                <a:gd name="T33" fmla="*/ 486 h 490"/>
                <a:gd name="T34" fmla="*/ 78 w 457"/>
                <a:gd name="T35" fmla="*/ 344 h 490"/>
                <a:gd name="T36" fmla="*/ 102 w 457"/>
                <a:gd name="T37" fmla="*/ 318 h 490"/>
                <a:gd name="T38" fmla="*/ 126 w 457"/>
                <a:gd name="T39" fmla="*/ 386 h 490"/>
                <a:gd name="T40" fmla="*/ 126 w 457"/>
                <a:gd name="T41" fmla="*/ 490 h 490"/>
                <a:gd name="T42" fmla="*/ 160 w 457"/>
                <a:gd name="T43" fmla="*/ 490 h 490"/>
                <a:gd name="T44" fmla="*/ 160 w 457"/>
                <a:gd name="T45" fmla="*/ 368 h 490"/>
                <a:gd name="T46" fmla="*/ 136 w 457"/>
                <a:gd name="T47" fmla="*/ 280 h 490"/>
                <a:gd name="T48" fmla="*/ 283 w 457"/>
                <a:gd name="T49" fmla="*/ 422 h 490"/>
                <a:gd name="T50" fmla="*/ 219 w 457"/>
                <a:gd name="T51" fmla="*/ 484 h 490"/>
                <a:gd name="T52" fmla="*/ 349 w 457"/>
                <a:gd name="T53" fmla="*/ 484 h 490"/>
                <a:gd name="T54" fmla="*/ 457 w 457"/>
                <a:gd name="T55" fmla="*/ 368 h 490"/>
                <a:gd name="T56" fmla="*/ 293 w 457"/>
                <a:gd name="T57" fmla="*/ 392 h 490"/>
                <a:gd name="T58" fmla="*/ 168 w 457"/>
                <a:gd name="T59" fmla="*/ 278 h 490"/>
                <a:gd name="T60" fmla="*/ 135 w 457"/>
                <a:gd name="T61" fmla="*/ 242 h 490"/>
                <a:gd name="T62" fmla="*/ 168 w 457"/>
                <a:gd name="T63" fmla="*/ 193 h 490"/>
                <a:gd name="T64" fmla="*/ 168 w 457"/>
                <a:gd name="T65" fmla="*/ 27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7" h="490">
                  <a:moveTo>
                    <a:pt x="293" y="392"/>
                  </a:moveTo>
                  <a:cubicBezTo>
                    <a:pt x="293" y="392"/>
                    <a:pt x="293" y="392"/>
                    <a:pt x="291" y="398"/>
                  </a:cubicBezTo>
                  <a:cubicBezTo>
                    <a:pt x="291" y="398"/>
                    <a:pt x="291" y="398"/>
                    <a:pt x="192" y="302"/>
                  </a:cubicBezTo>
                  <a:cubicBezTo>
                    <a:pt x="192" y="302"/>
                    <a:pt x="192" y="302"/>
                    <a:pt x="190" y="192"/>
                  </a:cubicBezTo>
                  <a:cubicBezTo>
                    <a:pt x="190" y="192"/>
                    <a:pt x="201" y="164"/>
                    <a:pt x="205" y="150"/>
                  </a:cubicBezTo>
                  <a:cubicBezTo>
                    <a:pt x="209" y="136"/>
                    <a:pt x="186" y="108"/>
                    <a:pt x="180" y="92"/>
                  </a:cubicBezTo>
                  <a:cubicBezTo>
                    <a:pt x="186" y="94"/>
                    <a:pt x="192" y="96"/>
                    <a:pt x="199" y="96"/>
                  </a:cubicBezTo>
                  <a:cubicBezTo>
                    <a:pt x="225" y="96"/>
                    <a:pt x="247" y="74"/>
                    <a:pt x="247" y="48"/>
                  </a:cubicBezTo>
                  <a:cubicBezTo>
                    <a:pt x="247" y="22"/>
                    <a:pt x="225" y="0"/>
                    <a:pt x="199" y="0"/>
                  </a:cubicBezTo>
                  <a:cubicBezTo>
                    <a:pt x="172" y="0"/>
                    <a:pt x="150" y="22"/>
                    <a:pt x="150" y="48"/>
                  </a:cubicBezTo>
                  <a:cubicBezTo>
                    <a:pt x="150" y="62"/>
                    <a:pt x="156" y="74"/>
                    <a:pt x="166" y="82"/>
                  </a:cubicBezTo>
                  <a:cubicBezTo>
                    <a:pt x="152" y="82"/>
                    <a:pt x="132" y="86"/>
                    <a:pt x="122" y="92"/>
                  </a:cubicBezTo>
                  <a:cubicBezTo>
                    <a:pt x="108" y="100"/>
                    <a:pt x="16" y="128"/>
                    <a:pt x="8" y="146"/>
                  </a:cubicBezTo>
                  <a:cubicBezTo>
                    <a:pt x="0" y="164"/>
                    <a:pt x="44" y="220"/>
                    <a:pt x="44" y="220"/>
                  </a:cubicBezTo>
                  <a:cubicBezTo>
                    <a:pt x="8" y="256"/>
                    <a:pt x="34" y="322"/>
                    <a:pt x="34" y="322"/>
                  </a:cubicBezTo>
                  <a:cubicBezTo>
                    <a:pt x="34" y="322"/>
                    <a:pt x="34" y="322"/>
                    <a:pt x="36" y="486"/>
                  </a:cubicBezTo>
                  <a:cubicBezTo>
                    <a:pt x="36" y="486"/>
                    <a:pt x="36" y="486"/>
                    <a:pt x="66" y="486"/>
                  </a:cubicBezTo>
                  <a:cubicBezTo>
                    <a:pt x="76" y="472"/>
                    <a:pt x="78" y="356"/>
                    <a:pt x="78" y="344"/>
                  </a:cubicBezTo>
                  <a:cubicBezTo>
                    <a:pt x="78" y="332"/>
                    <a:pt x="86" y="302"/>
                    <a:pt x="102" y="318"/>
                  </a:cubicBezTo>
                  <a:cubicBezTo>
                    <a:pt x="118" y="334"/>
                    <a:pt x="126" y="386"/>
                    <a:pt x="126" y="386"/>
                  </a:cubicBezTo>
                  <a:cubicBezTo>
                    <a:pt x="126" y="386"/>
                    <a:pt x="126" y="386"/>
                    <a:pt x="126" y="490"/>
                  </a:cubicBezTo>
                  <a:cubicBezTo>
                    <a:pt x="126" y="490"/>
                    <a:pt x="126" y="490"/>
                    <a:pt x="160" y="490"/>
                  </a:cubicBezTo>
                  <a:cubicBezTo>
                    <a:pt x="160" y="490"/>
                    <a:pt x="160" y="490"/>
                    <a:pt x="160" y="368"/>
                  </a:cubicBezTo>
                  <a:cubicBezTo>
                    <a:pt x="158" y="330"/>
                    <a:pt x="144" y="300"/>
                    <a:pt x="136" y="280"/>
                  </a:cubicBezTo>
                  <a:cubicBezTo>
                    <a:pt x="136" y="280"/>
                    <a:pt x="136" y="280"/>
                    <a:pt x="283" y="422"/>
                  </a:cubicBezTo>
                  <a:cubicBezTo>
                    <a:pt x="277" y="426"/>
                    <a:pt x="235" y="448"/>
                    <a:pt x="219" y="484"/>
                  </a:cubicBezTo>
                  <a:cubicBezTo>
                    <a:pt x="219" y="484"/>
                    <a:pt x="219" y="484"/>
                    <a:pt x="349" y="484"/>
                  </a:cubicBezTo>
                  <a:cubicBezTo>
                    <a:pt x="457" y="368"/>
                    <a:pt x="457" y="368"/>
                    <a:pt x="457" y="368"/>
                  </a:cubicBezTo>
                  <a:cubicBezTo>
                    <a:pt x="457" y="368"/>
                    <a:pt x="325" y="290"/>
                    <a:pt x="293" y="392"/>
                  </a:cubicBezTo>
                  <a:close/>
                  <a:moveTo>
                    <a:pt x="168" y="278"/>
                  </a:moveTo>
                  <a:cubicBezTo>
                    <a:pt x="135" y="242"/>
                    <a:pt x="135" y="242"/>
                    <a:pt x="135" y="242"/>
                  </a:cubicBezTo>
                  <a:cubicBezTo>
                    <a:pt x="145" y="224"/>
                    <a:pt x="168" y="193"/>
                    <a:pt x="168" y="193"/>
                  </a:cubicBezTo>
                  <a:cubicBezTo>
                    <a:pt x="168" y="193"/>
                    <a:pt x="168" y="193"/>
                    <a:pt x="168" y="2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933797" y="1903413"/>
            <a:ext cx="4220035" cy="2741414"/>
            <a:chOff x="6192325" y="1746611"/>
            <a:chExt cx="4220035" cy="2741414"/>
          </a:xfrm>
        </p:grpSpPr>
        <p:sp>
          <p:nvSpPr>
            <p:cNvPr id="12" name="Rectangle 11"/>
            <p:cNvSpPr/>
            <p:nvPr/>
          </p:nvSpPr>
          <p:spPr bwMode="auto">
            <a:xfrm>
              <a:off x="6192325" y="1746611"/>
              <a:ext cx="4220035" cy="27414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91436" bIns="182880" numCol="1" rtlCol="0" anchor="b" anchorCtr="0" compatLnSpc="1">
              <a:prstTxWarp prst="textNoShape">
                <a:avLst/>
              </a:prstTxWarp>
            </a:bodyPr>
            <a:lstStyle/>
            <a:p>
              <a:pPr defTabSz="914099" fontAlgn="base">
                <a:spcBef>
                  <a:spcPct val="0"/>
                </a:spcBef>
                <a:spcAft>
                  <a:spcPts val="1200"/>
                </a:spcAft>
              </a:pPr>
              <a:r>
                <a:rPr lang="en-US" sz="3600" dirty="0" smtClean="0">
                  <a:gradFill>
                    <a:gsLst>
                      <a:gs pos="0">
                        <a:srgbClr val="FFFFFF"/>
                      </a:gs>
                      <a:gs pos="100000">
                        <a:srgbClr val="FFFFFF"/>
                      </a:gs>
                    </a:gsLst>
                    <a:lin ang="5400000" scaled="0"/>
                  </a:gradFill>
                  <a:latin typeface="Segoe UI Light" pitchFamily="34" charset="0"/>
                </a:rPr>
                <a:t>Staging</a:t>
              </a:r>
              <a:endParaRPr lang="en-US" sz="3600" dirty="0">
                <a:gradFill>
                  <a:gsLst>
                    <a:gs pos="0">
                      <a:srgbClr val="FFFFFF"/>
                    </a:gs>
                    <a:gs pos="100000">
                      <a:srgbClr val="FFFFFF"/>
                    </a:gs>
                  </a:gsLst>
                  <a:lin ang="5400000" scaled="0"/>
                </a:gradFill>
                <a:latin typeface="Segoe UI Light" pitchFamily="34" charset="0"/>
              </a:endParaRPr>
            </a:p>
          </p:txBody>
        </p:sp>
        <p:sp>
          <p:nvSpPr>
            <p:cNvPr id="15" name="Freeform 133"/>
            <p:cNvSpPr>
              <a:spLocks/>
            </p:cNvSpPr>
            <p:nvPr/>
          </p:nvSpPr>
          <p:spPr bwMode="black">
            <a:xfrm>
              <a:off x="7689962" y="2180752"/>
              <a:ext cx="1323410" cy="1249882"/>
            </a:xfrm>
            <a:custGeom>
              <a:avLst/>
              <a:gdLst>
                <a:gd name="T0" fmla="*/ 87 w 291"/>
                <a:gd name="T1" fmla="*/ 18 h 275"/>
                <a:gd name="T2" fmla="*/ 96 w 291"/>
                <a:gd name="T3" fmla="*/ 48 h 275"/>
                <a:gd name="T4" fmla="*/ 0 w 291"/>
                <a:gd name="T5" fmla="*/ 140 h 275"/>
                <a:gd name="T6" fmla="*/ 128 w 291"/>
                <a:gd name="T7" fmla="*/ 56 h 275"/>
                <a:gd name="T8" fmla="*/ 201 w 291"/>
                <a:gd name="T9" fmla="*/ 36 h 275"/>
                <a:gd name="T10" fmla="*/ 122 w 291"/>
                <a:gd name="T11" fmla="*/ 198 h 275"/>
                <a:gd name="T12" fmla="*/ 122 w 291"/>
                <a:gd name="T13" fmla="*/ 195 h 275"/>
                <a:gd name="T14" fmla="*/ 122 w 291"/>
                <a:gd name="T15" fmla="*/ 192 h 275"/>
                <a:gd name="T16" fmla="*/ 122 w 291"/>
                <a:gd name="T17" fmla="*/ 189 h 275"/>
                <a:gd name="T18" fmla="*/ 122 w 291"/>
                <a:gd name="T19" fmla="*/ 185 h 275"/>
                <a:gd name="T20" fmla="*/ 122 w 291"/>
                <a:gd name="T21" fmla="*/ 182 h 275"/>
                <a:gd name="T22" fmla="*/ 122 w 291"/>
                <a:gd name="T23" fmla="*/ 179 h 275"/>
                <a:gd name="T24" fmla="*/ 122 w 291"/>
                <a:gd name="T25" fmla="*/ 175 h 275"/>
                <a:gd name="T26" fmla="*/ 122 w 291"/>
                <a:gd name="T27" fmla="*/ 172 h 275"/>
                <a:gd name="T28" fmla="*/ 122 w 291"/>
                <a:gd name="T29" fmla="*/ 169 h 275"/>
                <a:gd name="T30" fmla="*/ 122 w 291"/>
                <a:gd name="T31" fmla="*/ 165 h 275"/>
                <a:gd name="T32" fmla="*/ 122 w 291"/>
                <a:gd name="T33" fmla="*/ 162 h 275"/>
                <a:gd name="T34" fmla="*/ 123 w 291"/>
                <a:gd name="T35" fmla="*/ 157 h 275"/>
                <a:gd name="T36" fmla="*/ 103 w 291"/>
                <a:gd name="T37" fmla="*/ 158 h 275"/>
                <a:gd name="T38" fmla="*/ 103 w 291"/>
                <a:gd name="T39" fmla="*/ 162 h 275"/>
                <a:gd name="T40" fmla="*/ 103 w 291"/>
                <a:gd name="T41" fmla="*/ 166 h 275"/>
                <a:gd name="T42" fmla="*/ 103 w 291"/>
                <a:gd name="T43" fmla="*/ 169 h 275"/>
                <a:gd name="T44" fmla="*/ 103 w 291"/>
                <a:gd name="T45" fmla="*/ 172 h 275"/>
                <a:gd name="T46" fmla="*/ 103 w 291"/>
                <a:gd name="T47" fmla="*/ 176 h 275"/>
                <a:gd name="T48" fmla="*/ 104 w 291"/>
                <a:gd name="T49" fmla="*/ 179 h 275"/>
                <a:gd name="T50" fmla="*/ 104 w 291"/>
                <a:gd name="T51" fmla="*/ 182 h 275"/>
                <a:gd name="T52" fmla="*/ 104 w 291"/>
                <a:gd name="T53" fmla="*/ 185 h 275"/>
                <a:gd name="T54" fmla="*/ 104 w 291"/>
                <a:gd name="T55" fmla="*/ 189 h 275"/>
                <a:gd name="T56" fmla="*/ 104 w 291"/>
                <a:gd name="T57" fmla="*/ 192 h 275"/>
                <a:gd name="T58" fmla="*/ 104 w 291"/>
                <a:gd name="T59" fmla="*/ 195 h 275"/>
                <a:gd name="T60" fmla="*/ 104 w 291"/>
                <a:gd name="T61" fmla="*/ 199 h 275"/>
                <a:gd name="T62" fmla="*/ 104 w 291"/>
                <a:gd name="T63" fmla="*/ 232 h 275"/>
                <a:gd name="T64" fmla="*/ 104 w 291"/>
                <a:gd name="T65" fmla="*/ 235 h 275"/>
                <a:gd name="T66" fmla="*/ 104 w 291"/>
                <a:gd name="T67" fmla="*/ 238 h 275"/>
                <a:gd name="T68" fmla="*/ 104 w 291"/>
                <a:gd name="T69" fmla="*/ 242 h 275"/>
                <a:gd name="T70" fmla="*/ 104 w 291"/>
                <a:gd name="T71" fmla="*/ 245 h 275"/>
                <a:gd name="T72" fmla="*/ 104 w 291"/>
                <a:gd name="T73" fmla="*/ 248 h 275"/>
                <a:gd name="T74" fmla="*/ 104 w 291"/>
                <a:gd name="T75" fmla="*/ 252 h 275"/>
                <a:gd name="T76" fmla="*/ 105 w 291"/>
                <a:gd name="T77" fmla="*/ 255 h 275"/>
                <a:gd name="T78" fmla="*/ 98 w 291"/>
                <a:gd name="T79" fmla="*/ 257 h 275"/>
                <a:gd name="T80" fmla="*/ 61 w 291"/>
                <a:gd name="T81" fmla="*/ 265 h 275"/>
                <a:gd name="T82" fmla="*/ 131 w 291"/>
                <a:gd name="T83" fmla="*/ 266 h 275"/>
                <a:gd name="T84" fmla="*/ 167 w 291"/>
                <a:gd name="T85" fmla="*/ 259 h 275"/>
                <a:gd name="T86" fmla="*/ 123 w 291"/>
                <a:gd name="T87" fmla="*/ 256 h 275"/>
                <a:gd name="T88" fmla="*/ 123 w 291"/>
                <a:gd name="T89" fmla="*/ 253 h 275"/>
                <a:gd name="T90" fmla="*/ 123 w 291"/>
                <a:gd name="T91" fmla="*/ 249 h 275"/>
                <a:gd name="T92" fmla="*/ 123 w 291"/>
                <a:gd name="T93" fmla="*/ 246 h 275"/>
                <a:gd name="T94" fmla="*/ 123 w 291"/>
                <a:gd name="T95" fmla="*/ 243 h 275"/>
                <a:gd name="T96" fmla="*/ 123 w 291"/>
                <a:gd name="T97" fmla="*/ 239 h 275"/>
                <a:gd name="T98" fmla="*/ 123 w 291"/>
                <a:gd name="T99" fmla="*/ 236 h 275"/>
                <a:gd name="T100" fmla="*/ 123 w 291"/>
                <a:gd name="T101" fmla="*/ 23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1" h="275">
                  <a:moveTo>
                    <a:pt x="291" y="170"/>
                  </a:moveTo>
                  <a:cubicBezTo>
                    <a:pt x="291" y="159"/>
                    <a:pt x="291" y="109"/>
                    <a:pt x="290" y="60"/>
                  </a:cubicBezTo>
                  <a:cubicBezTo>
                    <a:pt x="290" y="29"/>
                    <a:pt x="260" y="0"/>
                    <a:pt x="215" y="1"/>
                  </a:cubicBezTo>
                  <a:cubicBezTo>
                    <a:pt x="208" y="1"/>
                    <a:pt x="102" y="2"/>
                    <a:pt x="102" y="2"/>
                  </a:cubicBezTo>
                  <a:cubicBezTo>
                    <a:pt x="89" y="3"/>
                    <a:pt x="87" y="13"/>
                    <a:pt x="87" y="18"/>
                  </a:cubicBezTo>
                  <a:cubicBezTo>
                    <a:pt x="87" y="23"/>
                    <a:pt x="87" y="19"/>
                    <a:pt x="87" y="26"/>
                  </a:cubicBezTo>
                  <a:cubicBezTo>
                    <a:pt x="87" y="32"/>
                    <a:pt x="94" y="37"/>
                    <a:pt x="101" y="38"/>
                  </a:cubicBezTo>
                  <a:cubicBezTo>
                    <a:pt x="101" y="38"/>
                    <a:pt x="101" y="38"/>
                    <a:pt x="101" y="39"/>
                  </a:cubicBezTo>
                  <a:cubicBezTo>
                    <a:pt x="101" y="40"/>
                    <a:pt x="101" y="40"/>
                    <a:pt x="102" y="41"/>
                  </a:cubicBezTo>
                  <a:cubicBezTo>
                    <a:pt x="96" y="48"/>
                    <a:pt x="96" y="48"/>
                    <a:pt x="96" y="48"/>
                  </a:cubicBezTo>
                  <a:cubicBezTo>
                    <a:pt x="96" y="56"/>
                    <a:pt x="96" y="56"/>
                    <a:pt x="96" y="56"/>
                  </a:cubicBezTo>
                  <a:cubicBezTo>
                    <a:pt x="40" y="56"/>
                    <a:pt x="40" y="56"/>
                    <a:pt x="40" y="56"/>
                  </a:cubicBezTo>
                  <a:cubicBezTo>
                    <a:pt x="40" y="92"/>
                    <a:pt x="40" y="92"/>
                    <a:pt x="40" y="92"/>
                  </a:cubicBezTo>
                  <a:cubicBezTo>
                    <a:pt x="0" y="92"/>
                    <a:pt x="0" y="92"/>
                    <a:pt x="0" y="92"/>
                  </a:cubicBezTo>
                  <a:cubicBezTo>
                    <a:pt x="0" y="140"/>
                    <a:pt x="0" y="140"/>
                    <a:pt x="0" y="140"/>
                  </a:cubicBezTo>
                  <a:cubicBezTo>
                    <a:pt x="207" y="140"/>
                    <a:pt x="207" y="140"/>
                    <a:pt x="207" y="140"/>
                  </a:cubicBezTo>
                  <a:cubicBezTo>
                    <a:pt x="207" y="92"/>
                    <a:pt x="207" y="92"/>
                    <a:pt x="207" y="92"/>
                  </a:cubicBezTo>
                  <a:cubicBezTo>
                    <a:pt x="179" y="92"/>
                    <a:pt x="179" y="92"/>
                    <a:pt x="179" y="92"/>
                  </a:cubicBezTo>
                  <a:cubicBezTo>
                    <a:pt x="179" y="56"/>
                    <a:pt x="179" y="56"/>
                    <a:pt x="179" y="56"/>
                  </a:cubicBezTo>
                  <a:cubicBezTo>
                    <a:pt x="128" y="56"/>
                    <a:pt x="128" y="56"/>
                    <a:pt x="128" y="56"/>
                  </a:cubicBezTo>
                  <a:cubicBezTo>
                    <a:pt x="128" y="49"/>
                    <a:pt x="128" y="49"/>
                    <a:pt x="128" y="49"/>
                  </a:cubicBezTo>
                  <a:cubicBezTo>
                    <a:pt x="122" y="41"/>
                    <a:pt x="122" y="41"/>
                    <a:pt x="122" y="41"/>
                  </a:cubicBezTo>
                  <a:cubicBezTo>
                    <a:pt x="122" y="40"/>
                    <a:pt x="123" y="40"/>
                    <a:pt x="123" y="39"/>
                  </a:cubicBezTo>
                  <a:cubicBezTo>
                    <a:pt x="123" y="38"/>
                    <a:pt x="123" y="38"/>
                    <a:pt x="122" y="37"/>
                  </a:cubicBezTo>
                  <a:cubicBezTo>
                    <a:pt x="149" y="37"/>
                    <a:pt x="193" y="36"/>
                    <a:pt x="201" y="36"/>
                  </a:cubicBezTo>
                  <a:cubicBezTo>
                    <a:pt x="246" y="36"/>
                    <a:pt x="250" y="54"/>
                    <a:pt x="250" y="66"/>
                  </a:cubicBezTo>
                  <a:cubicBezTo>
                    <a:pt x="250" y="77"/>
                    <a:pt x="251" y="145"/>
                    <a:pt x="251" y="172"/>
                  </a:cubicBezTo>
                  <a:cubicBezTo>
                    <a:pt x="252" y="198"/>
                    <a:pt x="210" y="198"/>
                    <a:pt x="202" y="198"/>
                  </a:cubicBezTo>
                  <a:cubicBezTo>
                    <a:pt x="197" y="198"/>
                    <a:pt x="147" y="198"/>
                    <a:pt x="123" y="199"/>
                  </a:cubicBezTo>
                  <a:cubicBezTo>
                    <a:pt x="123" y="199"/>
                    <a:pt x="122" y="198"/>
                    <a:pt x="122" y="198"/>
                  </a:cubicBezTo>
                  <a:cubicBezTo>
                    <a:pt x="120" y="198"/>
                    <a:pt x="120" y="198"/>
                    <a:pt x="120" y="198"/>
                  </a:cubicBezTo>
                  <a:cubicBezTo>
                    <a:pt x="120" y="197"/>
                    <a:pt x="120" y="197"/>
                    <a:pt x="120" y="197"/>
                  </a:cubicBezTo>
                  <a:cubicBezTo>
                    <a:pt x="122" y="196"/>
                    <a:pt x="122" y="196"/>
                    <a:pt x="122" y="196"/>
                  </a:cubicBezTo>
                  <a:cubicBezTo>
                    <a:pt x="122" y="196"/>
                    <a:pt x="123" y="196"/>
                    <a:pt x="123" y="196"/>
                  </a:cubicBezTo>
                  <a:cubicBezTo>
                    <a:pt x="123" y="195"/>
                    <a:pt x="122" y="195"/>
                    <a:pt x="122" y="195"/>
                  </a:cubicBezTo>
                  <a:cubicBezTo>
                    <a:pt x="120" y="195"/>
                    <a:pt x="120" y="195"/>
                    <a:pt x="120" y="195"/>
                  </a:cubicBezTo>
                  <a:cubicBezTo>
                    <a:pt x="120" y="193"/>
                    <a:pt x="120" y="193"/>
                    <a:pt x="120" y="193"/>
                  </a:cubicBezTo>
                  <a:cubicBezTo>
                    <a:pt x="122" y="193"/>
                    <a:pt x="122" y="193"/>
                    <a:pt x="122" y="193"/>
                  </a:cubicBezTo>
                  <a:cubicBezTo>
                    <a:pt x="122" y="193"/>
                    <a:pt x="123" y="193"/>
                    <a:pt x="123" y="192"/>
                  </a:cubicBezTo>
                  <a:cubicBezTo>
                    <a:pt x="123" y="192"/>
                    <a:pt x="122" y="192"/>
                    <a:pt x="122" y="192"/>
                  </a:cubicBezTo>
                  <a:cubicBezTo>
                    <a:pt x="120" y="192"/>
                    <a:pt x="120" y="192"/>
                    <a:pt x="120" y="192"/>
                  </a:cubicBezTo>
                  <a:cubicBezTo>
                    <a:pt x="120" y="190"/>
                    <a:pt x="120" y="190"/>
                    <a:pt x="120" y="190"/>
                  </a:cubicBezTo>
                  <a:cubicBezTo>
                    <a:pt x="122" y="190"/>
                    <a:pt x="122" y="190"/>
                    <a:pt x="122" y="190"/>
                  </a:cubicBezTo>
                  <a:cubicBezTo>
                    <a:pt x="122" y="190"/>
                    <a:pt x="123" y="190"/>
                    <a:pt x="123" y="189"/>
                  </a:cubicBezTo>
                  <a:cubicBezTo>
                    <a:pt x="123" y="189"/>
                    <a:pt x="122" y="189"/>
                    <a:pt x="122" y="189"/>
                  </a:cubicBezTo>
                  <a:cubicBezTo>
                    <a:pt x="120" y="189"/>
                    <a:pt x="120" y="189"/>
                    <a:pt x="120" y="189"/>
                  </a:cubicBezTo>
                  <a:cubicBezTo>
                    <a:pt x="120" y="187"/>
                    <a:pt x="120" y="187"/>
                    <a:pt x="120" y="187"/>
                  </a:cubicBezTo>
                  <a:cubicBezTo>
                    <a:pt x="122" y="187"/>
                    <a:pt x="122" y="187"/>
                    <a:pt x="122" y="187"/>
                  </a:cubicBezTo>
                  <a:cubicBezTo>
                    <a:pt x="122" y="187"/>
                    <a:pt x="123" y="186"/>
                    <a:pt x="123" y="186"/>
                  </a:cubicBezTo>
                  <a:cubicBezTo>
                    <a:pt x="123" y="186"/>
                    <a:pt x="122" y="185"/>
                    <a:pt x="122" y="185"/>
                  </a:cubicBezTo>
                  <a:cubicBezTo>
                    <a:pt x="120" y="185"/>
                    <a:pt x="120" y="185"/>
                    <a:pt x="120" y="185"/>
                  </a:cubicBezTo>
                  <a:cubicBezTo>
                    <a:pt x="120" y="183"/>
                    <a:pt x="120" y="183"/>
                    <a:pt x="120" y="183"/>
                  </a:cubicBezTo>
                  <a:cubicBezTo>
                    <a:pt x="122" y="183"/>
                    <a:pt x="122" y="183"/>
                    <a:pt x="122" y="183"/>
                  </a:cubicBezTo>
                  <a:cubicBezTo>
                    <a:pt x="122" y="183"/>
                    <a:pt x="123" y="183"/>
                    <a:pt x="123" y="183"/>
                  </a:cubicBezTo>
                  <a:cubicBezTo>
                    <a:pt x="123" y="182"/>
                    <a:pt x="122" y="182"/>
                    <a:pt x="122" y="182"/>
                  </a:cubicBezTo>
                  <a:cubicBezTo>
                    <a:pt x="120" y="182"/>
                    <a:pt x="120" y="182"/>
                    <a:pt x="120" y="182"/>
                  </a:cubicBezTo>
                  <a:cubicBezTo>
                    <a:pt x="119" y="180"/>
                    <a:pt x="119" y="180"/>
                    <a:pt x="119" y="180"/>
                  </a:cubicBezTo>
                  <a:cubicBezTo>
                    <a:pt x="122" y="180"/>
                    <a:pt x="122" y="180"/>
                    <a:pt x="122" y="180"/>
                  </a:cubicBezTo>
                  <a:cubicBezTo>
                    <a:pt x="122" y="180"/>
                    <a:pt x="123" y="180"/>
                    <a:pt x="123" y="179"/>
                  </a:cubicBezTo>
                  <a:cubicBezTo>
                    <a:pt x="122" y="179"/>
                    <a:pt x="122" y="179"/>
                    <a:pt x="122" y="179"/>
                  </a:cubicBezTo>
                  <a:cubicBezTo>
                    <a:pt x="119" y="179"/>
                    <a:pt x="119" y="179"/>
                    <a:pt x="119" y="179"/>
                  </a:cubicBezTo>
                  <a:cubicBezTo>
                    <a:pt x="119" y="177"/>
                    <a:pt x="119" y="177"/>
                    <a:pt x="119" y="177"/>
                  </a:cubicBezTo>
                  <a:cubicBezTo>
                    <a:pt x="122" y="177"/>
                    <a:pt x="122" y="177"/>
                    <a:pt x="122" y="177"/>
                  </a:cubicBezTo>
                  <a:cubicBezTo>
                    <a:pt x="122" y="177"/>
                    <a:pt x="122" y="176"/>
                    <a:pt x="122" y="176"/>
                  </a:cubicBezTo>
                  <a:cubicBezTo>
                    <a:pt x="122" y="176"/>
                    <a:pt x="122" y="175"/>
                    <a:pt x="122" y="175"/>
                  </a:cubicBezTo>
                  <a:cubicBezTo>
                    <a:pt x="119" y="175"/>
                    <a:pt x="119" y="175"/>
                    <a:pt x="119" y="175"/>
                  </a:cubicBezTo>
                  <a:cubicBezTo>
                    <a:pt x="119" y="173"/>
                    <a:pt x="119" y="173"/>
                    <a:pt x="119" y="173"/>
                  </a:cubicBezTo>
                  <a:cubicBezTo>
                    <a:pt x="122" y="173"/>
                    <a:pt x="122" y="173"/>
                    <a:pt x="122" y="173"/>
                  </a:cubicBezTo>
                  <a:cubicBezTo>
                    <a:pt x="122" y="173"/>
                    <a:pt x="122" y="173"/>
                    <a:pt x="122" y="173"/>
                  </a:cubicBezTo>
                  <a:cubicBezTo>
                    <a:pt x="122" y="172"/>
                    <a:pt x="122" y="172"/>
                    <a:pt x="122" y="172"/>
                  </a:cubicBezTo>
                  <a:cubicBezTo>
                    <a:pt x="119" y="172"/>
                    <a:pt x="119" y="172"/>
                    <a:pt x="119" y="172"/>
                  </a:cubicBezTo>
                  <a:cubicBezTo>
                    <a:pt x="119" y="170"/>
                    <a:pt x="119" y="170"/>
                    <a:pt x="119" y="170"/>
                  </a:cubicBezTo>
                  <a:cubicBezTo>
                    <a:pt x="122" y="170"/>
                    <a:pt x="122" y="170"/>
                    <a:pt x="122" y="170"/>
                  </a:cubicBezTo>
                  <a:cubicBezTo>
                    <a:pt x="122" y="170"/>
                    <a:pt x="122" y="170"/>
                    <a:pt x="122" y="169"/>
                  </a:cubicBezTo>
                  <a:cubicBezTo>
                    <a:pt x="122" y="169"/>
                    <a:pt x="122" y="169"/>
                    <a:pt x="122" y="169"/>
                  </a:cubicBezTo>
                  <a:cubicBezTo>
                    <a:pt x="119" y="169"/>
                    <a:pt x="119" y="169"/>
                    <a:pt x="119" y="169"/>
                  </a:cubicBezTo>
                  <a:cubicBezTo>
                    <a:pt x="119" y="167"/>
                    <a:pt x="119" y="167"/>
                    <a:pt x="119" y="167"/>
                  </a:cubicBezTo>
                  <a:cubicBezTo>
                    <a:pt x="122" y="167"/>
                    <a:pt x="122" y="167"/>
                    <a:pt x="122" y="167"/>
                  </a:cubicBezTo>
                  <a:cubicBezTo>
                    <a:pt x="122" y="167"/>
                    <a:pt x="122" y="166"/>
                    <a:pt x="122" y="166"/>
                  </a:cubicBezTo>
                  <a:cubicBezTo>
                    <a:pt x="122" y="166"/>
                    <a:pt x="122" y="165"/>
                    <a:pt x="122" y="165"/>
                  </a:cubicBezTo>
                  <a:cubicBezTo>
                    <a:pt x="119" y="165"/>
                    <a:pt x="119" y="165"/>
                    <a:pt x="119" y="165"/>
                  </a:cubicBezTo>
                  <a:cubicBezTo>
                    <a:pt x="119" y="163"/>
                    <a:pt x="119" y="163"/>
                    <a:pt x="119" y="163"/>
                  </a:cubicBezTo>
                  <a:cubicBezTo>
                    <a:pt x="122" y="163"/>
                    <a:pt x="122" y="163"/>
                    <a:pt x="122" y="163"/>
                  </a:cubicBezTo>
                  <a:cubicBezTo>
                    <a:pt x="122" y="163"/>
                    <a:pt x="122" y="163"/>
                    <a:pt x="122" y="163"/>
                  </a:cubicBezTo>
                  <a:cubicBezTo>
                    <a:pt x="122" y="162"/>
                    <a:pt x="122" y="162"/>
                    <a:pt x="122" y="162"/>
                  </a:cubicBezTo>
                  <a:cubicBezTo>
                    <a:pt x="119" y="162"/>
                    <a:pt x="119" y="162"/>
                    <a:pt x="119" y="162"/>
                  </a:cubicBezTo>
                  <a:cubicBezTo>
                    <a:pt x="119" y="161"/>
                    <a:pt x="119" y="161"/>
                    <a:pt x="119" y="161"/>
                  </a:cubicBezTo>
                  <a:cubicBezTo>
                    <a:pt x="122" y="161"/>
                    <a:pt x="122" y="161"/>
                    <a:pt x="122" y="161"/>
                  </a:cubicBezTo>
                  <a:cubicBezTo>
                    <a:pt x="123" y="161"/>
                    <a:pt x="124" y="160"/>
                    <a:pt x="124" y="159"/>
                  </a:cubicBezTo>
                  <a:cubicBezTo>
                    <a:pt x="124" y="158"/>
                    <a:pt x="124" y="158"/>
                    <a:pt x="123" y="157"/>
                  </a:cubicBezTo>
                  <a:cubicBezTo>
                    <a:pt x="129" y="150"/>
                    <a:pt x="129" y="150"/>
                    <a:pt x="129" y="150"/>
                  </a:cubicBezTo>
                  <a:cubicBezTo>
                    <a:pt x="129" y="140"/>
                    <a:pt x="129" y="140"/>
                    <a:pt x="129" y="140"/>
                  </a:cubicBezTo>
                  <a:cubicBezTo>
                    <a:pt x="97" y="140"/>
                    <a:pt x="97" y="140"/>
                    <a:pt x="97" y="140"/>
                  </a:cubicBezTo>
                  <a:cubicBezTo>
                    <a:pt x="97" y="149"/>
                    <a:pt x="97" y="149"/>
                    <a:pt x="97" y="149"/>
                  </a:cubicBezTo>
                  <a:cubicBezTo>
                    <a:pt x="103" y="158"/>
                    <a:pt x="103" y="158"/>
                    <a:pt x="103" y="158"/>
                  </a:cubicBezTo>
                  <a:cubicBezTo>
                    <a:pt x="102" y="158"/>
                    <a:pt x="102" y="159"/>
                    <a:pt x="102" y="159"/>
                  </a:cubicBezTo>
                  <a:cubicBezTo>
                    <a:pt x="102" y="161"/>
                    <a:pt x="103" y="161"/>
                    <a:pt x="104" y="161"/>
                  </a:cubicBezTo>
                  <a:cubicBezTo>
                    <a:pt x="105" y="161"/>
                    <a:pt x="105" y="161"/>
                    <a:pt x="105" y="161"/>
                  </a:cubicBezTo>
                  <a:cubicBezTo>
                    <a:pt x="105" y="162"/>
                    <a:pt x="105" y="162"/>
                    <a:pt x="105" y="162"/>
                  </a:cubicBezTo>
                  <a:cubicBezTo>
                    <a:pt x="103" y="162"/>
                    <a:pt x="103" y="162"/>
                    <a:pt x="103" y="162"/>
                  </a:cubicBezTo>
                  <a:cubicBezTo>
                    <a:pt x="103" y="162"/>
                    <a:pt x="103" y="163"/>
                    <a:pt x="103" y="163"/>
                  </a:cubicBezTo>
                  <a:cubicBezTo>
                    <a:pt x="103" y="163"/>
                    <a:pt x="103" y="164"/>
                    <a:pt x="103" y="164"/>
                  </a:cubicBezTo>
                  <a:cubicBezTo>
                    <a:pt x="105" y="164"/>
                    <a:pt x="105" y="164"/>
                    <a:pt x="105" y="164"/>
                  </a:cubicBezTo>
                  <a:cubicBezTo>
                    <a:pt x="105" y="166"/>
                    <a:pt x="105" y="166"/>
                    <a:pt x="105" y="166"/>
                  </a:cubicBezTo>
                  <a:cubicBezTo>
                    <a:pt x="103" y="166"/>
                    <a:pt x="103" y="166"/>
                    <a:pt x="103" y="166"/>
                  </a:cubicBezTo>
                  <a:cubicBezTo>
                    <a:pt x="103" y="166"/>
                    <a:pt x="103" y="166"/>
                    <a:pt x="103" y="166"/>
                  </a:cubicBezTo>
                  <a:cubicBezTo>
                    <a:pt x="103" y="167"/>
                    <a:pt x="103" y="167"/>
                    <a:pt x="103" y="167"/>
                  </a:cubicBezTo>
                  <a:cubicBezTo>
                    <a:pt x="105" y="167"/>
                    <a:pt x="105" y="167"/>
                    <a:pt x="105" y="167"/>
                  </a:cubicBezTo>
                  <a:cubicBezTo>
                    <a:pt x="105" y="169"/>
                    <a:pt x="105" y="169"/>
                    <a:pt x="105" y="169"/>
                  </a:cubicBezTo>
                  <a:cubicBezTo>
                    <a:pt x="103" y="169"/>
                    <a:pt x="103" y="169"/>
                    <a:pt x="103" y="169"/>
                  </a:cubicBezTo>
                  <a:cubicBezTo>
                    <a:pt x="103" y="169"/>
                    <a:pt x="103" y="169"/>
                    <a:pt x="103" y="170"/>
                  </a:cubicBezTo>
                  <a:cubicBezTo>
                    <a:pt x="103" y="170"/>
                    <a:pt x="103" y="170"/>
                    <a:pt x="103" y="170"/>
                  </a:cubicBezTo>
                  <a:cubicBezTo>
                    <a:pt x="105" y="170"/>
                    <a:pt x="105" y="170"/>
                    <a:pt x="105" y="170"/>
                  </a:cubicBezTo>
                  <a:cubicBezTo>
                    <a:pt x="105" y="172"/>
                    <a:pt x="105" y="172"/>
                    <a:pt x="105" y="172"/>
                  </a:cubicBezTo>
                  <a:cubicBezTo>
                    <a:pt x="103" y="172"/>
                    <a:pt x="103" y="172"/>
                    <a:pt x="103" y="172"/>
                  </a:cubicBezTo>
                  <a:cubicBezTo>
                    <a:pt x="103" y="172"/>
                    <a:pt x="103" y="173"/>
                    <a:pt x="103" y="173"/>
                  </a:cubicBezTo>
                  <a:cubicBezTo>
                    <a:pt x="103" y="173"/>
                    <a:pt x="103" y="174"/>
                    <a:pt x="103" y="174"/>
                  </a:cubicBezTo>
                  <a:cubicBezTo>
                    <a:pt x="105" y="174"/>
                    <a:pt x="105" y="174"/>
                    <a:pt x="105" y="174"/>
                  </a:cubicBezTo>
                  <a:cubicBezTo>
                    <a:pt x="105" y="176"/>
                    <a:pt x="105" y="176"/>
                    <a:pt x="105" y="176"/>
                  </a:cubicBezTo>
                  <a:cubicBezTo>
                    <a:pt x="103" y="176"/>
                    <a:pt x="103" y="176"/>
                    <a:pt x="103" y="176"/>
                  </a:cubicBezTo>
                  <a:cubicBezTo>
                    <a:pt x="103" y="176"/>
                    <a:pt x="103" y="176"/>
                    <a:pt x="103" y="176"/>
                  </a:cubicBezTo>
                  <a:cubicBezTo>
                    <a:pt x="103" y="177"/>
                    <a:pt x="103" y="177"/>
                    <a:pt x="104" y="177"/>
                  </a:cubicBezTo>
                  <a:cubicBezTo>
                    <a:pt x="105" y="177"/>
                    <a:pt x="105" y="177"/>
                    <a:pt x="105" y="177"/>
                  </a:cubicBezTo>
                  <a:cubicBezTo>
                    <a:pt x="105" y="179"/>
                    <a:pt x="105" y="179"/>
                    <a:pt x="105" y="179"/>
                  </a:cubicBezTo>
                  <a:cubicBezTo>
                    <a:pt x="104" y="179"/>
                    <a:pt x="104" y="179"/>
                    <a:pt x="104" y="179"/>
                  </a:cubicBezTo>
                  <a:cubicBezTo>
                    <a:pt x="103" y="179"/>
                    <a:pt x="103" y="179"/>
                    <a:pt x="103" y="180"/>
                  </a:cubicBezTo>
                  <a:cubicBezTo>
                    <a:pt x="103" y="180"/>
                    <a:pt x="103" y="180"/>
                    <a:pt x="104" y="180"/>
                  </a:cubicBezTo>
                  <a:cubicBezTo>
                    <a:pt x="105" y="180"/>
                    <a:pt x="105" y="180"/>
                    <a:pt x="105" y="180"/>
                  </a:cubicBezTo>
                  <a:cubicBezTo>
                    <a:pt x="105" y="182"/>
                    <a:pt x="105" y="182"/>
                    <a:pt x="105" y="182"/>
                  </a:cubicBezTo>
                  <a:cubicBezTo>
                    <a:pt x="104" y="182"/>
                    <a:pt x="104" y="182"/>
                    <a:pt x="104" y="182"/>
                  </a:cubicBezTo>
                  <a:cubicBezTo>
                    <a:pt x="103" y="182"/>
                    <a:pt x="103" y="182"/>
                    <a:pt x="103" y="183"/>
                  </a:cubicBezTo>
                  <a:cubicBezTo>
                    <a:pt x="103" y="183"/>
                    <a:pt x="103" y="183"/>
                    <a:pt x="104" y="183"/>
                  </a:cubicBezTo>
                  <a:cubicBezTo>
                    <a:pt x="105" y="183"/>
                    <a:pt x="105" y="183"/>
                    <a:pt x="105" y="183"/>
                  </a:cubicBezTo>
                  <a:cubicBezTo>
                    <a:pt x="105" y="185"/>
                    <a:pt x="105" y="185"/>
                    <a:pt x="105" y="185"/>
                  </a:cubicBezTo>
                  <a:cubicBezTo>
                    <a:pt x="104" y="185"/>
                    <a:pt x="104" y="185"/>
                    <a:pt x="104" y="185"/>
                  </a:cubicBezTo>
                  <a:cubicBezTo>
                    <a:pt x="103" y="185"/>
                    <a:pt x="103" y="186"/>
                    <a:pt x="103" y="186"/>
                  </a:cubicBezTo>
                  <a:cubicBezTo>
                    <a:pt x="103" y="187"/>
                    <a:pt x="103" y="187"/>
                    <a:pt x="104" y="187"/>
                  </a:cubicBezTo>
                  <a:cubicBezTo>
                    <a:pt x="105" y="187"/>
                    <a:pt x="105" y="187"/>
                    <a:pt x="105" y="187"/>
                  </a:cubicBezTo>
                  <a:cubicBezTo>
                    <a:pt x="105" y="189"/>
                    <a:pt x="105" y="189"/>
                    <a:pt x="105" y="189"/>
                  </a:cubicBezTo>
                  <a:cubicBezTo>
                    <a:pt x="104" y="189"/>
                    <a:pt x="104" y="189"/>
                    <a:pt x="104" y="189"/>
                  </a:cubicBezTo>
                  <a:cubicBezTo>
                    <a:pt x="103" y="189"/>
                    <a:pt x="103" y="189"/>
                    <a:pt x="103" y="189"/>
                  </a:cubicBezTo>
                  <a:cubicBezTo>
                    <a:pt x="103" y="190"/>
                    <a:pt x="103" y="190"/>
                    <a:pt x="104" y="190"/>
                  </a:cubicBezTo>
                  <a:cubicBezTo>
                    <a:pt x="105" y="190"/>
                    <a:pt x="105" y="190"/>
                    <a:pt x="105" y="190"/>
                  </a:cubicBezTo>
                  <a:cubicBezTo>
                    <a:pt x="105" y="192"/>
                    <a:pt x="105" y="192"/>
                    <a:pt x="105" y="192"/>
                  </a:cubicBezTo>
                  <a:cubicBezTo>
                    <a:pt x="104" y="192"/>
                    <a:pt x="104" y="192"/>
                    <a:pt x="104" y="192"/>
                  </a:cubicBezTo>
                  <a:cubicBezTo>
                    <a:pt x="103" y="192"/>
                    <a:pt x="103" y="192"/>
                    <a:pt x="103" y="193"/>
                  </a:cubicBezTo>
                  <a:cubicBezTo>
                    <a:pt x="103" y="193"/>
                    <a:pt x="103" y="193"/>
                    <a:pt x="104" y="193"/>
                  </a:cubicBezTo>
                  <a:cubicBezTo>
                    <a:pt x="105" y="193"/>
                    <a:pt x="105" y="193"/>
                    <a:pt x="105" y="193"/>
                  </a:cubicBezTo>
                  <a:cubicBezTo>
                    <a:pt x="105" y="195"/>
                    <a:pt x="105" y="195"/>
                    <a:pt x="105" y="195"/>
                  </a:cubicBezTo>
                  <a:cubicBezTo>
                    <a:pt x="104" y="195"/>
                    <a:pt x="104" y="195"/>
                    <a:pt x="104" y="195"/>
                  </a:cubicBezTo>
                  <a:cubicBezTo>
                    <a:pt x="103" y="195"/>
                    <a:pt x="103" y="196"/>
                    <a:pt x="103" y="196"/>
                  </a:cubicBezTo>
                  <a:cubicBezTo>
                    <a:pt x="103" y="196"/>
                    <a:pt x="103" y="197"/>
                    <a:pt x="104" y="197"/>
                  </a:cubicBezTo>
                  <a:cubicBezTo>
                    <a:pt x="105" y="197"/>
                    <a:pt x="105" y="197"/>
                    <a:pt x="105" y="197"/>
                  </a:cubicBezTo>
                  <a:cubicBezTo>
                    <a:pt x="105" y="199"/>
                    <a:pt x="105" y="199"/>
                    <a:pt x="105" y="199"/>
                  </a:cubicBezTo>
                  <a:cubicBezTo>
                    <a:pt x="104" y="199"/>
                    <a:pt x="104" y="199"/>
                    <a:pt x="104" y="199"/>
                  </a:cubicBezTo>
                  <a:cubicBezTo>
                    <a:pt x="103" y="199"/>
                    <a:pt x="103" y="199"/>
                    <a:pt x="103" y="199"/>
                  </a:cubicBezTo>
                  <a:cubicBezTo>
                    <a:pt x="103" y="199"/>
                    <a:pt x="103" y="200"/>
                    <a:pt x="103" y="200"/>
                  </a:cubicBezTo>
                  <a:cubicBezTo>
                    <a:pt x="98" y="201"/>
                    <a:pt x="94" y="204"/>
                    <a:pt x="94" y="210"/>
                  </a:cubicBezTo>
                  <a:cubicBezTo>
                    <a:pt x="94" y="214"/>
                    <a:pt x="94" y="215"/>
                    <a:pt x="95" y="221"/>
                  </a:cubicBezTo>
                  <a:cubicBezTo>
                    <a:pt x="95" y="226"/>
                    <a:pt x="99" y="231"/>
                    <a:pt x="104" y="232"/>
                  </a:cubicBezTo>
                  <a:cubicBezTo>
                    <a:pt x="104" y="232"/>
                    <a:pt x="104" y="232"/>
                    <a:pt x="104" y="232"/>
                  </a:cubicBezTo>
                  <a:cubicBezTo>
                    <a:pt x="104" y="233"/>
                    <a:pt x="104" y="233"/>
                    <a:pt x="104" y="233"/>
                  </a:cubicBezTo>
                  <a:cubicBezTo>
                    <a:pt x="106" y="233"/>
                    <a:pt x="106" y="233"/>
                    <a:pt x="106" y="233"/>
                  </a:cubicBezTo>
                  <a:cubicBezTo>
                    <a:pt x="106" y="235"/>
                    <a:pt x="106" y="235"/>
                    <a:pt x="106" y="235"/>
                  </a:cubicBezTo>
                  <a:cubicBezTo>
                    <a:pt x="104" y="235"/>
                    <a:pt x="104" y="235"/>
                    <a:pt x="104" y="235"/>
                  </a:cubicBezTo>
                  <a:cubicBezTo>
                    <a:pt x="104" y="235"/>
                    <a:pt x="104" y="235"/>
                    <a:pt x="104" y="236"/>
                  </a:cubicBezTo>
                  <a:cubicBezTo>
                    <a:pt x="104" y="236"/>
                    <a:pt x="104" y="236"/>
                    <a:pt x="104" y="236"/>
                  </a:cubicBezTo>
                  <a:cubicBezTo>
                    <a:pt x="106" y="236"/>
                    <a:pt x="106" y="236"/>
                    <a:pt x="106" y="236"/>
                  </a:cubicBezTo>
                  <a:cubicBezTo>
                    <a:pt x="106" y="238"/>
                    <a:pt x="106" y="238"/>
                    <a:pt x="106" y="238"/>
                  </a:cubicBezTo>
                  <a:cubicBezTo>
                    <a:pt x="104" y="238"/>
                    <a:pt x="104" y="238"/>
                    <a:pt x="104" y="238"/>
                  </a:cubicBezTo>
                  <a:cubicBezTo>
                    <a:pt x="104" y="238"/>
                    <a:pt x="104" y="239"/>
                    <a:pt x="104" y="239"/>
                  </a:cubicBezTo>
                  <a:cubicBezTo>
                    <a:pt x="104" y="239"/>
                    <a:pt x="104" y="240"/>
                    <a:pt x="104" y="240"/>
                  </a:cubicBezTo>
                  <a:cubicBezTo>
                    <a:pt x="106" y="240"/>
                    <a:pt x="106" y="240"/>
                    <a:pt x="106" y="240"/>
                  </a:cubicBezTo>
                  <a:cubicBezTo>
                    <a:pt x="106" y="242"/>
                    <a:pt x="106" y="242"/>
                    <a:pt x="106" y="242"/>
                  </a:cubicBezTo>
                  <a:cubicBezTo>
                    <a:pt x="104" y="242"/>
                    <a:pt x="104" y="242"/>
                    <a:pt x="104" y="242"/>
                  </a:cubicBezTo>
                  <a:cubicBezTo>
                    <a:pt x="104" y="242"/>
                    <a:pt x="104" y="242"/>
                    <a:pt x="104" y="242"/>
                  </a:cubicBezTo>
                  <a:cubicBezTo>
                    <a:pt x="104" y="243"/>
                    <a:pt x="104" y="243"/>
                    <a:pt x="104" y="243"/>
                  </a:cubicBezTo>
                  <a:cubicBezTo>
                    <a:pt x="106" y="243"/>
                    <a:pt x="106" y="243"/>
                    <a:pt x="106" y="243"/>
                  </a:cubicBezTo>
                  <a:cubicBezTo>
                    <a:pt x="106" y="245"/>
                    <a:pt x="106" y="245"/>
                    <a:pt x="106" y="245"/>
                  </a:cubicBezTo>
                  <a:cubicBezTo>
                    <a:pt x="104" y="245"/>
                    <a:pt x="104" y="245"/>
                    <a:pt x="104" y="245"/>
                  </a:cubicBezTo>
                  <a:cubicBezTo>
                    <a:pt x="104" y="245"/>
                    <a:pt x="104" y="245"/>
                    <a:pt x="104" y="246"/>
                  </a:cubicBezTo>
                  <a:cubicBezTo>
                    <a:pt x="104" y="246"/>
                    <a:pt x="104" y="246"/>
                    <a:pt x="104" y="246"/>
                  </a:cubicBezTo>
                  <a:cubicBezTo>
                    <a:pt x="106" y="246"/>
                    <a:pt x="106" y="246"/>
                    <a:pt x="106" y="246"/>
                  </a:cubicBezTo>
                  <a:cubicBezTo>
                    <a:pt x="106" y="248"/>
                    <a:pt x="106" y="248"/>
                    <a:pt x="106" y="248"/>
                  </a:cubicBezTo>
                  <a:cubicBezTo>
                    <a:pt x="104" y="248"/>
                    <a:pt x="104" y="248"/>
                    <a:pt x="104" y="248"/>
                  </a:cubicBezTo>
                  <a:cubicBezTo>
                    <a:pt x="104" y="248"/>
                    <a:pt x="104" y="249"/>
                    <a:pt x="104" y="249"/>
                  </a:cubicBezTo>
                  <a:cubicBezTo>
                    <a:pt x="104" y="249"/>
                    <a:pt x="104" y="250"/>
                    <a:pt x="104" y="250"/>
                  </a:cubicBezTo>
                  <a:cubicBezTo>
                    <a:pt x="106" y="250"/>
                    <a:pt x="106" y="250"/>
                    <a:pt x="106" y="250"/>
                  </a:cubicBezTo>
                  <a:cubicBezTo>
                    <a:pt x="106" y="252"/>
                    <a:pt x="106" y="252"/>
                    <a:pt x="106" y="252"/>
                  </a:cubicBezTo>
                  <a:cubicBezTo>
                    <a:pt x="104" y="252"/>
                    <a:pt x="104" y="252"/>
                    <a:pt x="104" y="252"/>
                  </a:cubicBezTo>
                  <a:cubicBezTo>
                    <a:pt x="104" y="252"/>
                    <a:pt x="104" y="252"/>
                    <a:pt x="104" y="252"/>
                  </a:cubicBezTo>
                  <a:cubicBezTo>
                    <a:pt x="104" y="253"/>
                    <a:pt x="104" y="253"/>
                    <a:pt x="105" y="253"/>
                  </a:cubicBezTo>
                  <a:cubicBezTo>
                    <a:pt x="106" y="253"/>
                    <a:pt x="106" y="253"/>
                    <a:pt x="106" y="253"/>
                  </a:cubicBezTo>
                  <a:cubicBezTo>
                    <a:pt x="106" y="255"/>
                    <a:pt x="106" y="255"/>
                    <a:pt x="106" y="255"/>
                  </a:cubicBezTo>
                  <a:cubicBezTo>
                    <a:pt x="105" y="255"/>
                    <a:pt x="105" y="255"/>
                    <a:pt x="105" y="255"/>
                  </a:cubicBezTo>
                  <a:cubicBezTo>
                    <a:pt x="104" y="255"/>
                    <a:pt x="104" y="255"/>
                    <a:pt x="104" y="256"/>
                  </a:cubicBezTo>
                  <a:cubicBezTo>
                    <a:pt x="104" y="256"/>
                    <a:pt x="104" y="256"/>
                    <a:pt x="105" y="256"/>
                  </a:cubicBezTo>
                  <a:cubicBezTo>
                    <a:pt x="106" y="256"/>
                    <a:pt x="106" y="256"/>
                    <a:pt x="106" y="256"/>
                  </a:cubicBezTo>
                  <a:cubicBezTo>
                    <a:pt x="106" y="257"/>
                    <a:pt x="106" y="257"/>
                    <a:pt x="106" y="257"/>
                  </a:cubicBezTo>
                  <a:cubicBezTo>
                    <a:pt x="98" y="257"/>
                    <a:pt x="98" y="257"/>
                    <a:pt x="98" y="257"/>
                  </a:cubicBezTo>
                  <a:cubicBezTo>
                    <a:pt x="98" y="260"/>
                    <a:pt x="98" y="260"/>
                    <a:pt x="98" y="260"/>
                  </a:cubicBezTo>
                  <a:cubicBezTo>
                    <a:pt x="61" y="260"/>
                    <a:pt x="61" y="260"/>
                    <a:pt x="61" y="260"/>
                  </a:cubicBezTo>
                  <a:cubicBezTo>
                    <a:pt x="58" y="260"/>
                    <a:pt x="56" y="261"/>
                    <a:pt x="56" y="262"/>
                  </a:cubicBezTo>
                  <a:cubicBezTo>
                    <a:pt x="56" y="263"/>
                    <a:pt x="56" y="263"/>
                    <a:pt x="56" y="263"/>
                  </a:cubicBezTo>
                  <a:cubicBezTo>
                    <a:pt x="56" y="264"/>
                    <a:pt x="58" y="265"/>
                    <a:pt x="61" y="265"/>
                  </a:cubicBezTo>
                  <a:cubicBezTo>
                    <a:pt x="98" y="264"/>
                    <a:pt x="98" y="264"/>
                    <a:pt x="98" y="264"/>
                  </a:cubicBezTo>
                  <a:cubicBezTo>
                    <a:pt x="98" y="266"/>
                    <a:pt x="98" y="266"/>
                    <a:pt x="98" y="266"/>
                  </a:cubicBezTo>
                  <a:cubicBezTo>
                    <a:pt x="105" y="275"/>
                    <a:pt x="105" y="275"/>
                    <a:pt x="105" y="275"/>
                  </a:cubicBezTo>
                  <a:cubicBezTo>
                    <a:pt x="124" y="275"/>
                    <a:pt x="124" y="275"/>
                    <a:pt x="124" y="275"/>
                  </a:cubicBezTo>
                  <a:cubicBezTo>
                    <a:pt x="131" y="266"/>
                    <a:pt x="131" y="266"/>
                    <a:pt x="131" y="266"/>
                  </a:cubicBezTo>
                  <a:cubicBezTo>
                    <a:pt x="131" y="264"/>
                    <a:pt x="131" y="264"/>
                    <a:pt x="131" y="264"/>
                  </a:cubicBezTo>
                  <a:cubicBezTo>
                    <a:pt x="167" y="264"/>
                    <a:pt x="167" y="264"/>
                    <a:pt x="167" y="264"/>
                  </a:cubicBezTo>
                  <a:cubicBezTo>
                    <a:pt x="170" y="263"/>
                    <a:pt x="173" y="263"/>
                    <a:pt x="173" y="262"/>
                  </a:cubicBezTo>
                  <a:cubicBezTo>
                    <a:pt x="172" y="260"/>
                    <a:pt x="172" y="260"/>
                    <a:pt x="172" y="260"/>
                  </a:cubicBezTo>
                  <a:cubicBezTo>
                    <a:pt x="172" y="259"/>
                    <a:pt x="170" y="259"/>
                    <a:pt x="167" y="259"/>
                  </a:cubicBezTo>
                  <a:cubicBezTo>
                    <a:pt x="131" y="259"/>
                    <a:pt x="131" y="259"/>
                    <a:pt x="131" y="259"/>
                  </a:cubicBezTo>
                  <a:cubicBezTo>
                    <a:pt x="131" y="257"/>
                    <a:pt x="131" y="257"/>
                    <a:pt x="131" y="257"/>
                  </a:cubicBezTo>
                  <a:cubicBezTo>
                    <a:pt x="121" y="257"/>
                    <a:pt x="121" y="257"/>
                    <a:pt x="121" y="257"/>
                  </a:cubicBezTo>
                  <a:cubicBezTo>
                    <a:pt x="121" y="256"/>
                    <a:pt x="121" y="256"/>
                    <a:pt x="121" y="256"/>
                  </a:cubicBezTo>
                  <a:cubicBezTo>
                    <a:pt x="123" y="256"/>
                    <a:pt x="123" y="256"/>
                    <a:pt x="123" y="256"/>
                  </a:cubicBezTo>
                  <a:cubicBezTo>
                    <a:pt x="123" y="256"/>
                    <a:pt x="124" y="256"/>
                    <a:pt x="124" y="255"/>
                  </a:cubicBezTo>
                  <a:cubicBezTo>
                    <a:pt x="124" y="255"/>
                    <a:pt x="123" y="255"/>
                    <a:pt x="123" y="255"/>
                  </a:cubicBezTo>
                  <a:cubicBezTo>
                    <a:pt x="120" y="255"/>
                    <a:pt x="120" y="255"/>
                    <a:pt x="120" y="255"/>
                  </a:cubicBezTo>
                  <a:cubicBezTo>
                    <a:pt x="120" y="253"/>
                    <a:pt x="120" y="253"/>
                    <a:pt x="120" y="253"/>
                  </a:cubicBezTo>
                  <a:cubicBezTo>
                    <a:pt x="123" y="253"/>
                    <a:pt x="123" y="253"/>
                    <a:pt x="123" y="253"/>
                  </a:cubicBezTo>
                  <a:cubicBezTo>
                    <a:pt x="123" y="253"/>
                    <a:pt x="123" y="252"/>
                    <a:pt x="123" y="252"/>
                  </a:cubicBezTo>
                  <a:cubicBezTo>
                    <a:pt x="123" y="252"/>
                    <a:pt x="123" y="251"/>
                    <a:pt x="123" y="251"/>
                  </a:cubicBezTo>
                  <a:cubicBezTo>
                    <a:pt x="120" y="251"/>
                    <a:pt x="120" y="251"/>
                    <a:pt x="120" y="251"/>
                  </a:cubicBezTo>
                  <a:cubicBezTo>
                    <a:pt x="120" y="249"/>
                    <a:pt x="120" y="249"/>
                    <a:pt x="120" y="249"/>
                  </a:cubicBezTo>
                  <a:cubicBezTo>
                    <a:pt x="123" y="249"/>
                    <a:pt x="123" y="249"/>
                    <a:pt x="123" y="249"/>
                  </a:cubicBezTo>
                  <a:cubicBezTo>
                    <a:pt x="123" y="249"/>
                    <a:pt x="123" y="249"/>
                    <a:pt x="123" y="249"/>
                  </a:cubicBezTo>
                  <a:cubicBezTo>
                    <a:pt x="123" y="248"/>
                    <a:pt x="123" y="248"/>
                    <a:pt x="123" y="248"/>
                  </a:cubicBezTo>
                  <a:cubicBezTo>
                    <a:pt x="120" y="248"/>
                    <a:pt x="120" y="248"/>
                    <a:pt x="120" y="248"/>
                  </a:cubicBezTo>
                  <a:cubicBezTo>
                    <a:pt x="120" y="246"/>
                    <a:pt x="120" y="246"/>
                    <a:pt x="120" y="246"/>
                  </a:cubicBezTo>
                  <a:cubicBezTo>
                    <a:pt x="123" y="246"/>
                    <a:pt x="123" y="246"/>
                    <a:pt x="123" y="246"/>
                  </a:cubicBezTo>
                  <a:cubicBezTo>
                    <a:pt x="123" y="246"/>
                    <a:pt x="123" y="246"/>
                    <a:pt x="123" y="245"/>
                  </a:cubicBezTo>
                  <a:cubicBezTo>
                    <a:pt x="123" y="245"/>
                    <a:pt x="123" y="245"/>
                    <a:pt x="123" y="245"/>
                  </a:cubicBezTo>
                  <a:cubicBezTo>
                    <a:pt x="120" y="245"/>
                    <a:pt x="120" y="245"/>
                    <a:pt x="120" y="245"/>
                  </a:cubicBezTo>
                  <a:cubicBezTo>
                    <a:pt x="120" y="243"/>
                    <a:pt x="120" y="243"/>
                    <a:pt x="120" y="243"/>
                  </a:cubicBezTo>
                  <a:cubicBezTo>
                    <a:pt x="123" y="243"/>
                    <a:pt x="123" y="243"/>
                    <a:pt x="123" y="243"/>
                  </a:cubicBezTo>
                  <a:cubicBezTo>
                    <a:pt x="123" y="243"/>
                    <a:pt x="123" y="242"/>
                    <a:pt x="123" y="242"/>
                  </a:cubicBezTo>
                  <a:cubicBezTo>
                    <a:pt x="123" y="242"/>
                    <a:pt x="123" y="241"/>
                    <a:pt x="123" y="241"/>
                  </a:cubicBezTo>
                  <a:cubicBezTo>
                    <a:pt x="120" y="241"/>
                    <a:pt x="120" y="241"/>
                    <a:pt x="120" y="241"/>
                  </a:cubicBezTo>
                  <a:cubicBezTo>
                    <a:pt x="120" y="240"/>
                    <a:pt x="120" y="240"/>
                    <a:pt x="120" y="240"/>
                  </a:cubicBezTo>
                  <a:cubicBezTo>
                    <a:pt x="123" y="239"/>
                    <a:pt x="123" y="239"/>
                    <a:pt x="123" y="239"/>
                  </a:cubicBezTo>
                  <a:cubicBezTo>
                    <a:pt x="123" y="239"/>
                    <a:pt x="123" y="239"/>
                    <a:pt x="123" y="239"/>
                  </a:cubicBezTo>
                  <a:cubicBezTo>
                    <a:pt x="123" y="238"/>
                    <a:pt x="123" y="238"/>
                    <a:pt x="123" y="238"/>
                  </a:cubicBezTo>
                  <a:cubicBezTo>
                    <a:pt x="120" y="238"/>
                    <a:pt x="120" y="238"/>
                    <a:pt x="120" y="238"/>
                  </a:cubicBezTo>
                  <a:cubicBezTo>
                    <a:pt x="120" y="236"/>
                    <a:pt x="120" y="236"/>
                    <a:pt x="120" y="236"/>
                  </a:cubicBezTo>
                  <a:cubicBezTo>
                    <a:pt x="123" y="236"/>
                    <a:pt x="123" y="236"/>
                    <a:pt x="123" y="236"/>
                  </a:cubicBezTo>
                  <a:cubicBezTo>
                    <a:pt x="123" y="236"/>
                    <a:pt x="123" y="236"/>
                    <a:pt x="123" y="236"/>
                  </a:cubicBezTo>
                  <a:cubicBezTo>
                    <a:pt x="123" y="235"/>
                    <a:pt x="123" y="235"/>
                    <a:pt x="123" y="235"/>
                  </a:cubicBezTo>
                  <a:cubicBezTo>
                    <a:pt x="120" y="235"/>
                    <a:pt x="120" y="235"/>
                    <a:pt x="120" y="235"/>
                  </a:cubicBezTo>
                  <a:cubicBezTo>
                    <a:pt x="120" y="233"/>
                    <a:pt x="120" y="233"/>
                    <a:pt x="120" y="233"/>
                  </a:cubicBezTo>
                  <a:cubicBezTo>
                    <a:pt x="123" y="233"/>
                    <a:pt x="123" y="233"/>
                    <a:pt x="123" y="233"/>
                  </a:cubicBezTo>
                  <a:cubicBezTo>
                    <a:pt x="123" y="233"/>
                    <a:pt x="123" y="233"/>
                    <a:pt x="123" y="232"/>
                  </a:cubicBezTo>
                  <a:cubicBezTo>
                    <a:pt x="123" y="232"/>
                    <a:pt x="123" y="232"/>
                    <a:pt x="123" y="232"/>
                  </a:cubicBezTo>
                  <a:cubicBezTo>
                    <a:pt x="140" y="232"/>
                    <a:pt x="169" y="231"/>
                    <a:pt x="217" y="231"/>
                  </a:cubicBezTo>
                  <a:cubicBezTo>
                    <a:pt x="291" y="230"/>
                    <a:pt x="291" y="182"/>
                    <a:pt x="291" y="170"/>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264657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7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a:t>Intellitrace</a:t>
            </a:r>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a:solidFill>
                  <a:schemeClr val="accent2">
                    <a:lumMod val="40000"/>
                    <a:lumOff val="60000"/>
                    <a:alpha val="99000"/>
                  </a:schemeClr>
                </a:solidFill>
              </a:rPr>
              <a:t>demo</a:t>
            </a:r>
          </a:p>
        </p:txBody>
      </p:sp>
      <p:grpSp>
        <p:nvGrpSpPr>
          <p:cNvPr id="5" name="Group 4"/>
          <p:cNvGrpSpPr/>
          <p:nvPr/>
        </p:nvGrpSpPr>
        <p:grpSpPr bwMode="black">
          <a:xfrm>
            <a:off x="7498080" y="1903413"/>
            <a:ext cx="2125980" cy="2174404"/>
            <a:chOff x="307975" y="1987550"/>
            <a:chExt cx="1377950" cy="1409701"/>
          </a:xfrm>
          <a:solidFill>
            <a:schemeClr val="bg1"/>
          </a:solidFill>
        </p:grpSpPr>
        <p:sp>
          <p:nvSpPr>
            <p:cNvPr id="6" name="Freeform 118"/>
            <p:cNvSpPr>
              <a:spLocks/>
            </p:cNvSpPr>
            <p:nvPr/>
          </p:nvSpPr>
          <p:spPr bwMode="black">
            <a:xfrm>
              <a:off x="538163" y="2516188"/>
              <a:ext cx="917575" cy="881063"/>
            </a:xfrm>
            <a:custGeom>
              <a:avLst/>
              <a:gdLst>
                <a:gd name="T0" fmla="*/ 237 w 245"/>
                <a:gd name="T1" fmla="*/ 0 h 235"/>
                <a:gd name="T2" fmla="*/ 218 w 245"/>
                <a:gd name="T3" fmla="*/ 10 h 235"/>
                <a:gd name="T4" fmla="*/ 131 w 245"/>
                <a:gd name="T5" fmla="*/ 30 h 235"/>
                <a:gd name="T6" fmla="*/ 131 w 245"/>
                <a:gd name="T7" fmla="*/ 201 h 235"/>
                <a:gd name="T8" fmla="*/ 115 w 245"/>
                <a:gd name="T9" fmla="*/ 201 h 235"/>
                <a:gd name="T10" fmla="*/ 115 w 245"/>
                <a:gd name="T11" fmla="*/ 30 h 235"/>
                <a:gd name="T12" fmla="*/ 27 w 245"/>
                <a:gd name="T13" fmla="*/ 10 h 235"/>
                <a:gd name="T14" fmla="*/ 9 w 245"/>
                <a:gd name="T15" fmla="*/ 0 h 235"/>
                <a:gd name="T16" fmla="*/ 0 w 245"/>
                <a:gd name="T17" fmla="*/ 67 h 235"/>
                <a:gd name="T18" fmla="*/ 123 w 245"/>
                <a:gd name="T19" fmla="*/ 235 h 235"/>
                <a:gd name="T20" fmla="*/ 245 w 245"/>
                <a:gd name="T21" fmla="*/ 67 h 235"/>
                <a:gd name="T22" fmla="*/ 237 w 245"/>
                <a:gd name="T2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35">
                  <a:moveTo>
                    <a:pt x="237" y="0"/>
                  </a:moveTo>
                  <a:cubicBezTo>
                    <a:pt x="232" y="3"/>
                    <a:pt x="226" y="7"/>
                    <a:pt x="218" y="10"/>
                  </a:cubicBezTo>
                  <a:cubicBezTo>
                    <a:pt x="198" y="20"/>
                    <a:pt x="169" y="29"/>
                    <a:pt x="131" y="30"/>
                  </a:cubicBezTo>
                  <a:cubicBezTo>
                    <a:pt x="131" y="201"/>
                    <a:pt x="131" y="201"/>
                    <a:pt x="131" y="201"/>
                  </a:cubicBezTo>
                  <a:cubicBezTo>
                    <a:pt x="115" y="201"/>
                    <a:pt x="115" y="201"/>
                    <a:pt x="115" y="201"/>
                  </a:cubicBezTo>
                  <a:cubicBezTo>
                    <a:pt x="115" y="30"/>
                    <a:pt x="115" y="30"/>
                    <a:pt x="115" y="30"/>
                  </a:cubicBezTo>
                  <a:cubicBezTo>
                    <a:pt x="76" y="29"/>
                    <a:pt x="47" y="20"/>
                    <a:pt x="27" y="10"/>
                  </a:cubicBezTo>
                  <a:cubicBezTo>
                    <a:pt x="19" y="7"/>
                    <a:pt x="13" y="3"/>
                    <a:pt x="9" y="0"/>
                  </a:cubicBezTo>
                  <a:cubicBezTo>
                    <a:pt x="3" y="20"/>
                    <a:pt x="0" y="43"/>
                    <a:pt x="0" y="67"/>
                  </a:cubicBezTo>
                  <a:cubicBezTo>
                    <a:pt x="0" y="149"/>
                    <a:pt x="61" y="235"/>
                    <a:pt x="123" y="235"/>
                  </a:cubicBezTo>
                  <a:cubicBezTo>
                    <a:pt x="184" y="235"/>
                    <a:pt x="245" y="149"/>
                    <a:pt x="245" y="67"/>
                  </a:cubicBezTo>
                  <a:cubicBezTo>
                    <a:pt x="245" y="43"/>
                    <a:pt x="242" y="20"/>
                    <a:pt x="2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7" name="Freeform 119"/>
            <p:cNvSpPr>
              <a:spLocks/>
            </p:cNvSpPr>
            <p:nvPr/>
          </p:nvSpPr>
          <p:spPr bwMode="black">
            <a:xfrm>
              <a:off x="579438" y="2478088"/>
              <a:ext cx="317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8" name="Freeform 120"/>
            <p:cNvSpPr>
              <a:spLocks/>
            </p:cNvSpPr>
            <p:nvPr/>
          </p:nvSpPr>
          <p:spPr bwMode="black">
            <a:xfrm>
              <a:off x="571500" y="2486025"/>
              <a:ext cx="7938" cy="30163"/>
            </a:xfrm>
            <a:custGeom>
              <a:avLst/>
              <a:gdLst>
                <a:gd name="T0" fmla="*/ 2 w 2"/>
                <a:gd name="T1" fmla="*/ 0 h 8"/>
                <a:gd name="T2" fmla="*/ 0 w 2"/>
                <a:gd name="T3" fmla="*/ 8 h 8"/>
                <a:gd name="T4" fmla="*/ 2 w 2"/>
                <a:gd name="T5" fmla="*/ 0 h 8"/>
              </a:gdLst>
              <a:ahLst/>
              <a:cxnLst>
                <a:cxn ang="0">
                  <a:pos x="T0" y="T1"/>
                </a:cxn>
                <a:cxn ang="0">
                  <a:pos x="T2" y="T3"/>
                </a:cxn>
                <a:cxn ang="0">
                  <a:pos x="T4" y="T5"/>
                </a:cxn>
              </a:cxnLst>
              <a:rect l="0" t="0" r="r" b="b"/>
              <a:pathLst>
                <a:path w="2" h="8">
                  <a:moveTo>
                    <a:pt x="2" y="0"/>
                  </a:moveTo>
                  <a:cubicBezTo>
                    <a:pt x="1" y="3"/>
                    <a:pt x="0" y="5"/>
                    <a:pt x="0" y="8"/>
                  </a:cubicBezTo>
                  <a:cubicBezTo>
                    <a:pt x="0" y="5"/>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9" name="Freeform 121"/>
            <p:cNvSpPr>
              <a:spLocks/>
            </p:cNvSpPr>
            <p:nvPr/>
          </p:nvSpPr>
          <p:spPr bwMode="black">
            <a:xfrm>
              <a:off x="1414463" y="2486025"/>
              <a:ext cx="12700" cy="3016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0" name="Freeform 122"/>
            <p:cNvSpPr>
              <a:spLocks/>
            </p:cNvSpPr>
            <p:nvPr/>
          </p:nvSpPr>
          <p:spPr bwMode="black">
            <a:xfrm>
              <a:off x="582613" y="2459038"/>
              <a:ext cx="7938" cy="19050"/>
            </a:xfrm>
            <a:custGeom>
              <a:avLst/>
              <a:gdLst>
                <a:gd name="T0" fmla="*/ 0 w 2"/>
                <a:gd name="T1" fmla="*/ 5 h 5"/>
                <a:gd name="T2" fmla="*/ 2 w 2"/>
                <a:gd name="T3" fmla="*/ 0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1" y="4"/>
                    <a:pt x="1" y="2"/>
                    <a:pt x="2" y="0"/>
                  </a:cubicBezTo>
                  <a:cubicBezTo>
                    <a:pt x="2" y="0"/>
                    <a:pt x="2" y="0"/>
                    <a:pt x="2" y="0"/>
                  </a:cubicBezTo>
                  <a:cubicBezTo>
                    <a:pt x="1"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Freeform 123"/>
            <p:cNvSpPr>
              <a:spLocks/>
            </p:cNvSpPr>
            <p:nvPr/>
          </p:nvSpPr>
          <p:spPr bwMode="black">
            <a:xfrm>
              <a:off x="1411288" y="2478088"/>
              <a:ext cx="3175"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Freeform 124"/>
            <p:cNvSpPr>
              <a:spLocks noEditPoints="1"/>
            </p:cNvSpPr>
            <p:nvPr/>
          </p:nvSpPr>
          <p:spPr bwMode="black">
            <a:xfrm>
              <a:off x="590550" y="2224088"/>
              <a:ext cx="812800" cy="344488"/>
            </a:xfrm>
            <a:custGeom>
              <a:avLst/>
              <a:gdLst>
                <a:gd name="T0" fmla="*/ 109 w 217"/>
                <a:gd name="T1" fmla="*/ 0 h 92"/>
                <a:gd name="T2" fmla="*/ 0 w 217"/>
                <a:gd name="T3" fmla="*/ 63 h 92"/>
                <a:gd name="T4" fmla="*/ 19 w 217"/>
                <a:gd name="T5" fmla="*/ 74 h 92"/>
                <a:gd name="T6" fmla="*/ 109 w 217"/>
                <a:gd name="T7" fmla="*/ 92 h 92"/>
                <a:gd name="T8" fmla="*/ 196 w 217"/>
                <a:gd name="T9" fmla="*/ 74 h 92"/>
                <a:gd name="T10" fmla="*/ 217 w 217"/>
                <a:gd name="T11" fmla="*/ 63 h 92"/>
                <a:gd name="T12" fmla="*/ 109 w 217"/>
                <a:gd name="T13" fmla="*/ 0 h 92"/>
                <a:gd name="T14" fmla="*/ 45 w 217"/>
                <a:gd name="T15" fmla="*/ 47 h 92"/>
                <a:gd name="T16" fmla="*/ 31 w 217"/>
                <a:gd name="T17" fmla="*/ 33 h 92"/>
                <a:gd name="T18" fmla="*/ 45 w 217"/>
                <a:gd name="T19" fmla="*/ 20 h 92"/>
                <a:gd name="T20" fmla="*/ 59 w 217"/>
                <a:gd name="T21" fmla="*/ 33 h 92"/>
                <a:gd name="T22" fmla="*/ 45 w 217"/>
                <a:gd name="T23" fmla="*/ 47 h 92"/>
                <a:gd name="T24" fmla="*/ 172 w 217"/>
                <a:gd name="T25" fmla="*/ 47 h 92"/>
                <a:gd name="T26" fmla="*/ 158 w 217"/>
                <a:gd name="T27" fmla="*/ 33 h 92"/>
                <a:gd name="T28" fmla="*/ 172 w 217"/>
                <a:gd name="T29" fmla="*/ 20 h 92"/>
                <a:gd name="T30" fmla="*/ 186 w 217"/>
                <a:gd name="T31" fmla="*/ 33 h 92"/>
                <a:gd name="T32" fmla="*/ 172 w 217"/>
                <a:gd name="T3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7" h="92">
                  <a:moveTo>
                    <a:pt x="109" y="0"/>
                  </a:moveTo>
                  <a:cubicBezTo>
                    <a:pt x="49" y="0"/>
                    <a:pt x="16" y="25"/>
                    <a:pt x="0" y="63"/>
                  </a:cubicBezTo>
                  <a:cubicBezTo>
                    <a:pt x="5" y="66"/>
                    <a:pt x="11" y="70"/>
                    <a:pt x="19" y="74"/>
                  </a:cubicBezTo>
                  <a:cubicBezTo>
                    <a:pt x="39" y="83"/>
                    <a:pt x="68" y="92"/>
                    <a:pt x="109" y="92"/>
                  </a:cubicBezTo>
                  <a:cubicBezTo>
                    <a:pt x="148" y="92"/>
                    <a:pt x="177" y="83"/>
                    <a:pt x="196" y="74"/>
                  </a:cubicBezTo>
                  <a:cubicBezTo>
                    <a:pt x="205" y="70"/>
                    <a:pt x="212" y="66"/>
                    <a:pt x="217" y="63"/>
                  </a:cubicBezTo>
                  <a:cubicBezTo>
                    <a:pt x="201" y="25"/>
                    <a:pt x="168" y="0"/>
                    <a:pt x="109" y="0"/>
                  </a:cubicBezTo>
                  <a:close/>
                  <a:moveTo>
                    <a:pt x="45" y="47"/>
                  </a:moveTo>
                  <a:cubicBezTo>
                    <a:pt x="37" y="47"/>
                    <a:pt x="31" y="41"/>
                    <a:pt x="31" y="33"/>
                  </a:cubicBezTo>
                  <a:cubicBezTo>
                    <a:pt x="31" y="26"/>
                    <a:pt x="37" y="20"/>
                    <a:pt x="45" y="20"/>
                  </a:cubicBezTo>
                  <a:cubicBezTo>
                    <a:pt x="53" y="20"/>
                    <a:pt x="59" y="26"/>
                    <a:pt x="59" y="33"/>
                  </a:cubicBezTo>
                  <a:cubicBezTo>
                    <a:pt x="59" y="41"/>
                    <a:pt x="53" y="47"/>
                    <a:pt x="45" y="47"/>
                  </a:cubicBezTo>
                  <a:close/>
                  <a:moveTo>
                    <a:pt x="172" y="47"/>
                  </a:moveTo>
                  <a:cubicBezTo>
                    <a:pt x="164" y="47"/>
                    <a:pt x="158" y="41"/>
                    <a:pt x="158" y="33"/>
                  </a:cubicBezTo>
                  <a:cubicBezTo>
                    <a:pt x="158" y="26"/>
                    <a:pt x="164" y="20"/>
                    <a:pt x="172" y="20"/>
                  </a:cubicBezTo>
                  <a:cubicBezTo>
                    <a:pt x="180" y="20"/>
                    <a:pt x="186" y="26"/>
                    <a:pt x="186" y="33"/>
                  </a:cubicBezTo>
                  <a:cubicBezTo>
                    <a:pt x="186" y="41"/>
                    <a:pt x="180" y="47"/>
                    <a:pt x="17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 name="Freeform 125"/>
            <p:cNvSpPr>
              <a:spLocks/>
            </p:cNvSpPr>
            <p:nvPr/>
          </p:nvSpPr>
          <p:spPr bwMode="black">
            <a:xfrm>
              <a:off x="1403350" y="2459038"/>
              <a:ext cx="7938" cy="19050"/>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0" y="0"/>
                    <a:pt x="0" y="0"/>
                    <a:pt x="0" y="0"/>
                  </a:cubicBezTo>
                  <a:cubicBezTo>
                    <a:pt x="1" y="2"/>
                    <a:pt x="1" y="3"/>
                    <a:pt x="2"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4" name="Freeform 126"/>
            <p:cNvSpPr>
              <a:spLocks/>
            </p:cNvSpPr>
            <p:nvPr/>
          </p:nvSpPr>
          <p:spPr bwMode="black">
            <a:xfrm>
              <a:off x="750888" y="2006600"/>
              <a:ext cx="492125" cy="269875"/>
            </a:xfrm>
            <a:custGeom>
              <a:avLst/>
              <a:gdLst>
                <a:gd name="T0" fmla="*/ 2 w 131"/>
                <a:gd name="T1" fmla="*/ 11 h 72"/>
                <a:gd name="T2" fmla="*/ 61 w 131"/>
                <a:gd name="T3" fmla="*/ 70 h 72"/>
                <a:gd name="T4" fmla="*/ 66 w 131"/>
                <a:gd name="T5" fmla="*/ 72 h 72"/>
                <a:gd name="T6" fmla="*/ 70 w 131"/>
                <a:gd name="T7" fmla="*/ 70 h 72"/>
                <a:gd name="T8" fmla="*/ 129 w 131"/>
                <a:gd name="T9" fmla="*/ 11 h 72"/>
                <a:gd name="T10" fmla="*/ 129 w 131"/>
                <a:gd name="T11" fmla="*/ 2 h 72"/>
                <a:gd name="T12" fmla="*/ 121 w 131"/>
                <a:gd name="T13" fmla="*/ 2 h 72"/>
                <a:gd name="T14" fmla="*/ 66 w 131"/>
                <a:gd name="T15" fmla="*/ 57 h 72"/>
                <a:gd name="T16" fmla="*/ 10 w 131"/>
                <a:gd name="T17" fmla="*/ 2 h 72"/>
                <a:gd name="T18" fmla="*/ 2 w 131"/>
                <a:gd name="T19" fmla="*/ 2 h 72"/>
                <a:gd name="T20" fmla="*/ 2 w 131"/>
                <a:gd name="T21"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72">
                  <a:moveTo>
                    <a:pt x="2" y="11"/>
                  </a:moveTo>
                  <a:cubicBezTo>
                    <a:pt x="61" y="70"/>
                    <a:pt x="61" y="70"/>
                    <a:pt x="61" y="70"/>
                  </a:cubicBezTo>
                  <a:cubicBezTo>
                    <a:pt x="62" y="71"/>
                    <a:pt x="64" y="72"/>
                    <a:pt x="66" y="72"/>
                  </a:cubicBezTo>
                  <a:cubicBezTo>
                    <a:pt x="67" y="72"/>
                    <a:pt x="69" y="71"/>
                    <a:pt x="70" y="70"/>
                  </a:cubicBezTo>
                  <a:cubicBezTo>
                    <a:pt x="129" y="11"/>
                    <a:pt x="129" y="11"/>
                    <a:pt x="129" y="11"/>
                  </a:cubicBezTo>
                  <a:cubicBezTo>
                    <a:pt x="131" y="8"/>
                    <a:pt x="131" y="5"/>
                    <a:pt x="129" y="2"/>
                  </a:cubicBezTo>
                  <a:cubicBezTo>
                    <a:pt x="127" y="0"/>
                    <a:pt x="123" y="0"/>
                    <a:pt x="121" y="2"/>
                  </a:cubicBezTo>
                  <a:cubicBezTo>
                    <a:pt x="66" y="57"/>
                    <a:pt x="66" y="57"/>
                    <a:pt x="66" y="57"/>
                  </a:cubicBezTo>
                  <a:cubicBezTo>
                    <a:pt x="10" y="2"/>
                    <a:pt x="10" y="2"/>
                    <a:pt x="10" y="2"/>
                  </a:cubicBezTo>
                  <a:cubicBezTo>
                    <a:pt x="8" y="0"/>
                    <a:pt x="4" y="0"/>
                    <a:pt x="2" y="2"/>
                  </a:cubicBezTo>
                  <a:cubicBezTo>
                    <a:pt x="0" y="5"/>
                    <a:pt x="0" y="8"/>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5" name="Oval 127"/>
            <p:cNvSpPr>
              <a:spLocks noChangeArrowheads="1"/>
            </p:cNvSpPr>
            <p:nvPr/>
          </p:nvSpPr>
          <p:spPr bwMode="black">
            <a:xfrm>
              <a:off x="731838"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6" name="Oval 128"/>
            <p:cNvSpPr>
              <a:spLocks noChangeArrowheads="1"/>
            </p:cNvSpPr>
            <p:nvPr/>
          </p:nvSpPr>
          <p:spPr bwMode="black">
            <a:xfrm>
              <a:off x="1174750"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7" name="Freeform 129"/>
            <p:cNvSpPr>
              <a:spLocks/>
            </p:cNvSpPr>
            <p:nvPr/>
          </p:nvSpPr>
          <p:spPr bwMode="black">
            <a:xfrm>
              <a:off x="342900" y="2549525"/>
              <a:ext cx="404813" cy="206375"/>
            </a:xfrm>
            <a:custGeom>
              <a:avLst/>
              <a:gdLst>
                <a:gd name="T0" fmla="*/ 101 w 108"/>
                <a:gd name="T1" fmla="*/ 34 h 55"/>
                <a:gd name="T2" fmla="*/ 14 w 108"/>
                <a:gd name="T3" fmla="*/ 2 h 55"/>
                <a:gd name="T4" fmla="*/ 1 w 108"/>
                <a:gd name="T5" fmla="*/ 8 h 55"/>
                <a:gd name="T6" fmla="*/ 7 w 108"/>
                <a:gd name="T7" fmla="*/ 21 h 55"/>
                <a:gd name="T8" fmla="*/ 94 w 108"/>
                <a:gd name="T9" fmla="*/ 53 h 55"/>
                <a:gd name="T10" fmla="*/ 107 w 108"/>
                <a:gd name="T11" fmla="*/ 47 h 55"/>
                <a:gd name="T12" fmla="*/ 101 w 108"/>
                <a:gd name="T13" fmla="*/ 34 h 55"/>
              </a:gdLst>
              <a:ahLst/>
              <a:cxnLst>
                <a:cxn ang="0">
                  <a:pos x="T0" y="T1"/>
                </a:cxn>
                <a:cxn ang="0">
                  <a:pos x="T2" y="T3"/>
                </a:cxn>
                <a:cxn ang="0">
                  <a:pos x="T4" y="T5"/>
                </a:cxn>
                <a:cxn ang="0">
                  <a:pos x="T6" y="T7"/>
                </a:cxn>
                <a:cxn ang="0">
                  <a:pos x="T8" y="T9"/>
                </a:cxn>
                <a:cxn ang="0">
                  <a:pos x="T10" y="T11"/>
                </a:cxn>
                <a:cxn ang="0">
                  <a:pos x="T12" y="T13"/>
                </a:cxn>
              </a:cxnLst>
              <a:rect l="0" t="0" r="r" b="b"/>
              <a:pathLst>
                <a:path w="108" h="55">
                  <a:moveTo>
                    <a:pt x="101" y="34"/>
                  </a:moveTo>
                  <a:cubicBezTo>
                    <a:pt x="14" y="2"/>
                    <a:pt x="14" y="2"/>
                    <a:pt x="14" y="2"/>
                  </a:cubicBezTo>
                  <a:cubicBezTo>
                    <a:pt x="9" y="0"/>
                    <a:pt x="3" y="3"/>
                    <a:pt x="1" y="8"/>
                  </a:cubicBezTo>
                  <a:cubicBezTo>
                    <a:pt x="0" y="13"/>
                    <a:pt x="2" y="19"/>
                    <a:pt x="7" y="21"/>
                  </a:cubicBezTo>
                  <a:cubicBezTo>
                    <a:pt x="94" y="53"/>
                    <a:pt x="94" y="53"/>
                    <a:pt x="94" y="53"/>
                  </a:cubicBezTo>
                  <a:cubicBezTo>
                    <a:pt x="99" y="55"/>
                    <a:pt x="105" y="52"/>
                    <a:pt x="107" y="47"/>
                  </a:cubicBezTo>
                  <a:cubicBezTo>
                    <a:pt x="108" y="42"/>
                    <a:pt x="106" y="36"/>
                    <a:pt x="10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8" name="Freeform 130"/>
            <p:cNvSpPr>
              <a:spLocks/>
            </p:cNvSpPr>
            <p:nvPr/>
          </p:nvSpPr>
          <p:spPr bwMode="black">
            <a:xfrm>
              <a:off x="390525" y="3063875"/>
              <a:ext cx="409575" cy="201613"/>
            </a:xfrm>
            <a:custGeom>
              <a:avLst/>
              <a:gdLst>
                <a:gd name="T0" fmla="*/ 95 w 109"/>
                <a:gd name="T1" fmla="*/ 2 h 54"/>
                <a:gd name="T2" fmla="*/ 8 w 109"/>
                <a:gd name="T3" fmla="*/ 34 h 54"/>
                <a:gd name="T4" fmla="*/ 2 w 109"/>
                <a:gd name="T5" fmla="*/ 47 h 54"/>
                <a:gd name="T6" fmla="*/ 15 w 109"/>
                <a:gd name="T7" fmla="*/ 53 h 54"/>
                <a:gd name="T8" fmla="*/ 102 w 109"/>
                <a:gd name="T9" fmla="*/ 20 h 54"/>
                <a:gd name="T10" fmla="*/ 107 w 109"/>
                <a:gd name="T11" fmla="*/ 8 h 54"/>
                <a:gd name="T12" fmla="*/ 95 w 109"/>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95" y="2"/>
                  </a:moveTo>
                  <a:cubicBezTo>
                    <a:pt x="8" y="34"/>
                    <a:pt x="8" y="34"/>
                    <a:pt x="8" y="34"/>
                  </a:cubicBezTo>
                  <a:cubicBezTo>
                    <a:pt x="3" y="36"/>
                    <a:pt x="0" y="41"/>
                    <a:pt x="2" y="47"/>
                  </a:cubicBezTo>
                  <a:cubicBezTo>
                    <a:pt x="4" y="52"/>
                    <a:pt x="10" y="54"/>
                    <a:pt x="15" y="53"/>
                  </a:cubicBezTo>
                  <a:cubicBezTo>
                    <a:pt x="102" y="20"/>
                    <a:pt x="102" y="20"/>
                    <a:pt x="102" y="20"/>
                  </a:cubicBezTo>
                  <a:cubicBezTo>
                    <a:pt x="107" y="19"/>
                    <a:pt x="109" y="13"/>
                    <a:pt x="107" y="8"/>
                  </a:cubicBezTo>
                  <a:cubicBezTo>
                    <a:pt x="106" y="2"/>
                    <a:pt x="100" y="0"/>
                    <a:pt x="9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9" name="Freeform 131"/>
            <p:cNvSpPr>
              <a:spLocks/>
            </p:cNvSpPr>
            <p:nvPr/>
          </p:nvSpPr>
          <p:spPr bwMode="black">
            <a:xfrm>
              <a:off x="307975" y="2882900"/>
              <a:ext cx="428625" cy="76200"/>
            </a:xfrm>
            <a:custGeom>
              <a:avLst/>
              <a:gdLst>
                <a:gd name="T0" fmla="*/ 104 w 114"/>
                <a:gd name="T1" fmla="*/ 0 h 20"/>
                <a:gd name="T2" fmla="*/ 10 w 114"/>
                <a:gd name="T3" fmla="*/ 0 h 20"/>
                <a:gd name="T4" fmla="*/ 0 w 114"/>
                <a:gd name="T5" fmla="*/ 10 h 20"/>
                <a:gd name="T6" fmla="*/ 10 w 114"/>
                <a:gd name="T7" fmla="*/ 20 h 20"/>
                <a:gd name="T8" fmla="*/ 104 w 114"/>
                <a:gd name="T9" fmla="*/ 20 h 20"/>
                <a:gd name="T10" fmla="*/ 114 w 114"/>
                <a:gd name="T11" fmla="*/ 10 h 20"/>
                <a:gd name="T12" fmla="*/ 104 w 11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4" y="0"/>
                  </a:moveTo>
                  <a:cubicBezTo>
                    <a:pt x="10" y="0"/>
                    <a:pt x="10" y="0"/>
                    <a:pt x="10" y="0"/>
                  </a:cubicBezTo>
                  <a:cubicBezTo>
                    <a:pt x="5" y="0"/>
                    <a:pt x="0" y="4"/>
                    <a:pt x="0" y="10"/>
                  </a:cubicBezTo>
                  <a:cubicBezTo>
                    <a:pt x="0" y="15"/>
                    <a:pt x="5" y="20"/>
                    <a:pt x="10" y="20"/>
                  </a:cubicBezTo>
                  <a:cubicBezTo>
                    <a:pt x="104" y="20"/>
                    <a:pt x="104" y="20"/>
                    <a:pt x="104" y="20"/>
                  </a:cubicBezTo>
                  <a:cubicBezTo>
                    <a:pt x="110" y="20"/>
                    <a:pt x="114" y="15"/>
                    <a:pt x="114" y="10"/>
                  </a:cubicBezTo>
                  <a:cubicBezTo>
                    <a:pt x="114" y="4"/>
                    <a:pt x="110"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0" name="Freeform 132"/>
            <p:cNvSpPr>
              <a:spLocks/>
            </p:cNvSpPr>
            <p:nvPr/>
          </p:nvSpPr>
          <p:spPr bwMode="black">
            <a:xfrm>
              <a:off x="1246188" y="2549525"/>
              <a:ext cx="409575" cy="206375"/>
            </a:xfrm>
            <a:custGeom>
              <a:avLst/>
              <a:gdLst>
                <a:gd name="T0" fmla="*/ 14 w 109"/>
                <a:gd name="T1" fmla="*/ 53 h 55"/>
                <a:gd name="T2" fmla="*/ 101 w 109"/>
                <a:gd name="T3" fmla="*/ 21 h 55"/>
                <a:gd name="T4" fmla="*/ 107 w 109"/>
                <a:gd name="T5" fmla="*/ 8 h 55"/>
                <a:gd name="T6" fmla="*/ 94 w 109"/>
                <a:gd name="T7" fmla="*/ 2 h 55"/>
                <a:gd name="T8" fmla="*/ 7 w 109"/>
                <a:gd name="T9" fmla="*/ 34 h 55"/>
                <a:gd name="T10" fmla="*/ 2 w 109"/>
                <a:gd name="T11" fmla="*/ 47 h 55"/>
                <a:gd name="T12" fmla="*/ 14 w 109"/>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109" h="55">
                  <a:moveTo>
                    <a:pt x="14" y="53"/>
                  </a:moveTo>
                  <a:cubicBezTo>
                    <a:pt x="101" y="21"/>
                    <a:pt x="101" y="21"/>
                    <a:pt x="101" y="21"/>
                  </a:cubicBezTo>
                  <a:cubicBezTo>
                    <a:pt x="106" y="19"/>
                    <a:pt x="109" y="13"/>
                    <a:pt x="107" y="8"/>
                  </a:cubicBezTo>
                  <a:cubicBezTo>
                    <a:pt x="105" y="3"/>
                    <a:pt x="99" y="0"/>
                    <a:pt x="94" y="2"/>
                  </a:cubicBezTo>
                  <a:cubicBezTo>
                    <a:pt x="7" y="34"/>
                    <a:pt x="7" y="34"/>
                    <a:pt x="7" y="34"/>
                  </a:cubicBezTo>
                  <a:cubicBezTo>
                    <a:pt x="2" y="36"/>
                    <a:pt x="0" y="42"/>
                    <a:pt x="2" y="47"/>
                  </a:cubicBezTo>
                  <a:cubicBezTo>
                    <a:pt x="3" y="52"/>
                    <a:pt x="9" y="55"/>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1" name="Freeform 133"/>
            <p:cNvSpPr>
              <a:spLocks/>
            </p:cNvSpPr>
            <p:nvPr/>
          </p:nvSpPr>
          <p:spPr bwMode="black">
            <a:xfrm>
              <a:off x="1193800" y="3063875"/>
              <a:ext cx="409575" cy="201613"/>
            </a:xfrm>
            <a:custGeom>
              <a:avLst/>
              <a:gdLst>
                <a:gd name="T0" fmla="*/ 8 w 109"/>
                <a:gd name="T1" fmla="*/ 20 h 54"/>
                <a:gd name="T2" fmla="*/ 94 w 109"/>
                <a:gd name="T3" fmla="*/ 53 h 54"/>
                <a:gd name="T4" fmla="*/ 107 w 109"/>
                <a:gd name="T5" fmla="*/ 47 h 54"/>
                <a:gd name="T6" fmla="*/ 101 w 109"/>
                <a:gd name="T7" fmla="*/ 34 h 54"/>
                <a:gd name="T8" fmla="*/ 14 w 109"/>
                <a:gd name="T9" fmla="*/ 2 h 54"/>
                <a:gd name="T10" fmla="*/ 2 w 109"/>
                <a:gd name="T11" fmla="*/ 8 h 54"/>
                <a:gd name="T12" fmla="*/ 8 w 109"/>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8" y="20"/>
                  </a:moveTo>
                  <a:cubicBezTo>
                    <a:pt x="94" y="53"/>
                    <a:pt x="94" y="53"/>
                    <a:pt x="94" y="53"/>
                  </a:cubicBezTo>
                  <a:cubicBezTo>
                    <a:pt x="99" y="54"/>
                    <a:pt x="105" y="52"/>
                    <a:pt x="107" y="47"/>
                  </a:cubicBezTo>
                  <a:cubicBezTo>
                    <a:pt x="109" y="41"/>
                    <a:pt x="106" y="36"/>
                    <a:pt x="101" y="34"/>
                  </a:cubicBezTo>
                  <a:cubicBezTo>
                    <a:pt x="14" y="2"/>
                    <a:pt x="14" y="2"/>
                    <a:pt x="14" y="2"/>
                  </a:cubicBezTo>
                  <a:cubicBezTo>
                    <a:pt x="9" y="0"/>
                    <a:pt x="4" y="2"/>
                    <a:pt x="2" y="8"/>
                  </a:cubicBezTo>
                  <a:cubicBezTo>
                    <a:pt x="0" y="13"/>
                    <a:pt x="2" y="19"/>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2" name="Freeform 134"/>
            <p:cNvSpPr>
              <a:spLocks/>
            </p:cNvSpPr>
            <p:nvPr/>
          </p:nvSpPr>
          <p:spPr bwMode="black">
            <a:xfrm>
              <a:off x="1257300" y="2882900"/>
              <a:ext cx="428625" cy="76200"/>
            </a:xfrm>
            <a:custGeom>
              <a:avLst/>
              <a:gdLst>
                <a:gd name="T0" fmla="*/ 10 w 114"/>
                <a:gd name="T1" fmla="*/ 20 h 20"/>
                <a:gd name="T2" fmla="*/ 104 w 114"/>
                <a:gd name="T3" fmla="*/ 20 h 20"/>
                <a:gd name="T4" fmla="*/ 114 w 114"/>
                <a:gd name="T5" fmla="*/ 10 h 20"/>
                <a:gd name="T6" fmla="*/ 104 w 114"/>
                <a:gd name="T7" fmla="*/ 0 h 20"/>
                <a:gd name="T8" fmla="*/ 10 w 114"/>
                <a:gd name="T9" fmla="*/ 0 h 20"/>
                <a:gd name="T10" fmla="*/ 0 w 114"/>
                <a:gd name="T11" fmla="*/ 10 h 20"/>
                <a:gd name="T12" fmla="*/ 10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 y="20"/>
                  </a:moveTo>
                  <a:cubicBezTo>
                    <a:pt x="104" y="20"/>
                    <a:pt x="104" y="20"/>
                    <a:pt x="104" y="20"/>
                  </a:cubicBezTo>
                  <a:cubicBezTo>
                    <a:pt x="109" y="20"/>
                    <a:pt x="114" y="15"/>
                    <a:pt x="114" y="10"/>
                  </a:cubicBezTo>
                  <a:cubicBezTo>
                    <a:pt x="114" y="4"/>
                    <a:pt x="109" y="0"/>
                    <a:pt x="104" y="0"/>
                  </a:cubicBezTo>
                  <a:cubicBezTo>
                    <a:pt x="10" y="0"/>
                    <a:pt x="10" y="0"/>
                    <a:pt x="10" y="0"/>
                  </a:cubicBezTo>
                  <a:cubicBezTo>
                    <a:pt x="4" y="0"/>
                    <a:pt x="0" y="4"/>
                    <a:pt x="0" y="10"/>
                  </a:cubicBezTo>
                  <a:cubicBezTo>
                    <a:pt x="0" y="15"/>
                    <a:pt x="4"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236849627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type="body" sz="quarter" idx="10"/>
          </p:nvPr>
        </p:nvSpPr>
        <p:spPr>
          <a:xfrm>
            <a:off x="5057192" y="1447799"/>
            <a:ext cx="6610933" cy="4556632"/>
          </a:xfrm>
        </p:spPr>
        <p:txBody>
          <a:bodyPr/>
          <a:lstStyle/>
          <a:p>
            <a:r>
              <a:rPr lang="en-US" sz="3200" dirty="0">
                <a:solidFill>
                  <a:schemeClr val="accent2">
                    <a:alpha val="99000"/>
                  </a:schemeClr>
                </a:solidFill>
              </a:rPr>
              <a:t>Deployment</a:t>
            </a:r>
          </a:p>
          <a:p>
            <a:pPr lvl="1"/>
            <a:r>
              <a:rPr lang="en-US" dirty="0" smtClean="0"/>
              <a:t>Code -&gt; Package -&gt; Upload -&gt; Deploy</a:t>
            </a:r>
          </a:p>
          <a:p>
            <a:pPr lvl="1"/>
            <a:r>
              <a:rPr lang="en-US" dirty="0" smtClean="0"/>
              <a:t>Service Management Api</a:t>
            </a:r>
          </a:p>
          <a:p>
            <a:pPr lvl="1"/>
            <a:r>
              <a:rPr lang="en-US" dirty="0" smtClean="0"/>
              <a:t>Windows Azure Tools</a:t>
            </a:r>
          </a:p>
          <a:p>
            <a:pPr lvl="1"/>
            <a:r>
              <a:rPr lang="en-US" dirty="0" smtClean="0"/>
              <a:t>Automating the entire lifecycle</a:t>
            </a:r>
          </a:p>
          <a:p>
            <a:pPr lvl="1"/>
            <a:endParaRPr lang="en-US" dirty="0" smtClean="0"/>
          </a:p>
          <a:p>
            <a:r>
              <a:rPr lang="en-US" sz="3200" dirty="0">
                <a:solidFill>
                  <a:schemeClr val="accent2">
                    <a:alpha val="99000"/>
                  </a:schemeClr>
                </a:solidFill>
              </a:rPr>
              <a:t>Minimizing Downtime</a:t>
            </a:r>
          </a:p>
          <a:p>
            <a:pPr lvl="1"/>
            <a:r>
              <a:rPr lang="en-US" dirty="0" smtClean="0"/>
              <a:t>Fault and Upgrade Domains</a:t>
            </a:r>
          </a:p>
          <a:p>
            <a:pPr lvl="1"/>
            <a:r>
              <a:rPr lang="en-US" dirty="0" smtClean="0"/>
              <a:t>In Place Upgrade vs VIP Swap</a:t>
            </a:r>
          </a:p>
          <a:p>
            <a:pPr lvl="1"/>
            <a:endParaRPr lang="en-US" dirty="0" smtClean="0"/>
          </a:p>
          <a:p>
            <a:r>
              <a:rPr lang="en-US" sz="3200" dirty="0" smtClean="0">
                <a:solidFill>
                  <a:schemeClr val="accent2">
                    <a:alpha val="99000"/>
                  </a:schemeClr>
                </a:solidFill>
              </a:rPr>
              <a:t>Debugging</a:t>
            </a:r>
            <a:endParaRPr lang="en-US" dirty="0" smtClean="0">
              <a:solidFill>
                <a:schemeClr val="accent2">
                  <a:alpha val="99000"/>
                </a:schemeClr>
              </a:solidFill>
            </a:endParaRPr>
          </a:p>
          <a:p>
            <a:pPr lvl="1"/>
            <a:r>
              <a:rPr lang="en-US" dirty="0" smtClean="0"/>
              <a:t>Development Fabric</a:t>
            </a:r>
          </a:p>
          <a:p>
            <a:pPr lvl="1"/>
            <a:r>
              <a:rPr lang="en-US" dirty="0" smtClean="0"/>
              <a:t>IntelliTrace</a:t>
            </a:r>
            <a:endParaRPr lang="en-US" dirty="0"/>
          </a:p>
        </p:txBody>
      </p:sp>
      <p:sp>
        <p:nvSpPr>
          <p:cNvPr id="6" name="Freeform 18"/>
          <p:cNvSpPr>
            <a:spLocks noEditPoints="1"/>
          </p:cNvSpPr>
          <p:nvPr/>
        </p:nvSpPr>
        <p:spPr bwMode="black">
          <a:xfrm>
            <a:off x="2323322" y="1979739"/>
            <a:ext cx="2473132" cy="3017196"/>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78942135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861709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519113" y="1446212"/>
            <a:ext cx="11149012" cy="482123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grpSp>
        <p:nvGrpSpPr>
          <p:cNvPr id="39" name="Group 38"/>
          <p:cNvGrpSpPr/>
          <p:nvPr/>
        </p:nvGrpSpPr>
        <p:grpSpPr>
          <a:xfrm>
            <a:off x="4110596" y="2258007"/>
            <a:ext cx="3027322" cy="3797560"/>
            <a:chOff x="1040467" y="-127851"/>
            <a:chExt cx="5694383" cy="7143197"/>
          </a:xfrm>
        </p:grpSpPr>
        <p:sp>
          <p:nvSpPr>
            <p:cNvPr id="42" name="Rectangle 41"/>
            <p:cNvSpPr/>
            <p:nvPr/>
          </p:nvSpPr>
          <p:spPr bwMode="auto">
            <a:xfrm>
              <a:off x="1040467" y="-127851"/>
              <a:ext cx="5694383" cy="714319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22960" tIns="0" rIns="91436" bIns="182880" numCol="1" rtlCol="0" anchor="b" anchorCtr="0" compatLnSpc="1">
              <a:prstTxWarp prst="textNoShape">
                <a:avLst/>
              </a:prstTxWarp>
            </a:bodyPr>
            <a:lstStyle/>
            <a:p>
              <a:pPr defTabSz="914099" fontAlgn="base">
                <a:spcBef>
                  <a:spcPct val="0"/>
                </a:spcBef>
                <a:spcAft>
                  <a:spcPts val="1200"/>
                </a:spcAft>
              </a:pPr>
              <a:r>
                <a:rPr lang="en-US" sz="2000" dirty="0" smtClean="0">
                  <a:gradFill>
                    <a:gsLst>
                      <a:gs pos="0">
                        <a:srgbClr val="FFFFFF"/>
                      </a:gs>
                      <a:gs pos="100000">
                        <a:srgbClr val="FFFFFF"/>
                      </a:gs>
                    </a:gsLst>
                    <a:lin ang="5400000" scaled="0"/>
                  </a:gradFill>
                  <a:latin typeface="Segoe UI Light" pitchFamily="34" charset="0"/>
                </a:rPr>
                <a:t>Production</a:t>
              </a:r>
              <a:endParaRPr lang="en-US" dirty="0" smtClean="0">
                <a:gradFill>
                  <a:gsLst>
                    <a:gs pos="0">
                      <a:srgbClr val="FFFFFF"/>
                    </a:gs>
                    <a:gs pos="100000">
                      <a:srgbClr val="FFFFFF"/>
                    </a:gs>
                  </a:gsLst>
                  <a:lin ang="5400000" scaled="0"/>
                </a:gradFill>
                <a:latin typeface="Segoe UI Light" pitchFamily="34" charset="0"/>
              </a:endParaRPr>
            </a:p>
          </p:txBody>
        </p:sp>
        <p:sp>
          <p:nvSpPr>
            <p:cNvPr id="55" name="Freeform 5"/>
            <p:cNvSpPr>
              <a:spLocks noEditPoints="1"/>
            </p:cNvSpPr>
            <p:nvPr/>
          </p:nvSpPr>
          <p:spPr bwMode="auto">
            <a:xfrm>
              <a:off x="1394392" y="5705399"/>
              <a:ext cx="1022946" cy="1095767"/>
            </a:xfrm>
            <a:custGeom>
              <a:avLst/>
              <a:gdLst>
                <a:gd name="T0" fmla="*/ 293 w 457"/>
                <a:gd name="T1" fmla="*/ 392 h 490"/>
                <a:gd name="T2" fmla="*/ 291 w 457"/>
                <a:gd name="T3" fmla="*/ 398 h 490"/>
                <a:gd name="T4" fmla="*/ 192 w 457"/>
                <a:gd name="T5" fmla="*/ 302 h 490"/>
                <a:gd name="T6" fmla="*/ 190 w 457"/>
                <a:gd name="T7" fmla="*/ 192 h 490"/>
                <a:gd name="T8" fmla="*/ 205 w 457"/>
                <a:gd name="T9" fmla="*/ 150 h 490"/>
                <a:gd name="T10" fmla="*/ 180 w 457"/>
                <a:gd name="T11" fmla="*/ 92 h 490"/>
                <a:gd name="T12" fmla="*/ 199 w 457"/>
                <a:gd name="T13" fmla="*/ 96 h 490"/>
                <a:gd name="T14" fmla="*/ 247 w 457"/>
                <a:gd name="T15" fmla="*/ 48 h 490"/>
                <a:gd name="T16" fmla="*/ 199 w 457"/>
                <a:gd name="T17" fmla="*/ 0 h 490"/>
                <a:gd name="T18" fmla="*/ 150 w 457"/>
                <a:gd name="T19" fmla="*/ 48 h 490"/>
                <a:gd name="T20" fmla="*/ 166 w 457"/>
                <a:gd name="T21" fmla="*/ 82 h 490"/>
                <a:gd name="T22" fmla="*/ 122 w 457"/>
                <a:gd name="T23" fmla="*/ 92 h 490"/>
                <a:gd name="T24" fmla="*/ 8 w 457"/>
                <a:gd name="T25" fmla="*/ 146 h 490"/>
                <a:gd name="T26" fmla="*/ 44 w 457"/>
                <a:gd name="T27" fmla="*/ 220 h 490"/>
                <a:gd name="T28" fmla="*/ 34 w 457"/>
                <a:gd name="T29" fmla="*/ 322 h 490"/>
                <a:gd name="T30" fmla="*/ 36 w 457"/>
                <a:gd name="T31" fmla="*/ 486 h 490"/>
                <a:gd name="T32" fmla="*/ 66 w 457"/>
                <a:gd name="T33" fmla="*/ 486 h 490"/>
                <a:gd name="T34" fmla="*/ 78 w 457"/>
                <a:gd name="T35" fmla="*/ 344 h 490"/>
                <a:gd name="T36" fmla="*/ 102 w 457"/>
                <a:gd name="T37" fmla="*/ 318 h 490"/>
                <a:gd name="T38" fmla="*/ 126 w 457"/>
                <a:gd name="T39" fmla="*/ 386 h 490"/>
                <a:gd name="T40" fmla="*/ 126 w 457"/>
                <a:gd name="T41" fmla="*/ 490 h 490"/>
                <a:gd name="T42" fmla="*/ 160 w 457"/>
                <a:gd name="T43" fmla="*/ 490 h 490"/>
                <a:gd name="T44" fmla="*/ 160 w 457"/>
                <a:gd name="T45" fmla="*/ 368 h 490"/>
                <a:gd name="T46" fmla="*/ 136 w 457"/>
                <a:gd name="T47" fmla="*/ 280 h 490"/>
                <a:gd name="T48" fmla="*/ 283 w 457"/>
                <a:gd name="T49" fmla="*/ 422 h 490"/>
                <a:gd name="T50" fmla="*/ 219 w 457"/>
                <a:gd name="T51" fmla="*/ 484 h 490"/>
                <a:gd name="T52" fmla="*/ 349 w 457"/>
                <a:gd name="T53" fmla="*/ 484 h 490"/>
                <a:gd name="T54" fmla="*/ 457 w 457"/>
                <a:gd name="T55" fmla="*/ 368 h 490"/>
                <a:gd name="T56" fmla="*/ 293 w 457"/>
                <a:gd name="T57" fmla="*/ 392 h 490"/>
                <a:gd name="T58" fmla="*/ 168 w 457"/>
                <a:gd name="T59" fmla="*/ 278 h 490"/>
                <a:gd name="T60" fmla="*/ 135 w 457"/>
                <a:gd name="T61" fmla="*/ 242 h 490"/>
                <a:gd name="T62" fmla="*/ 168 w 457"/>
                <a:gd name="T63" fmla="*/ 193 h 490"/>
                <a:gd name="T64" fmla="*/ 168 w 457"/>
                <a:gd name="T65" fmla="*/ 27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7" h="490">
                  <a:moveTo>
                    <a:pt x="293" y="392"/>
                  </a:moveTo>
                  <a:cubicBezTo>
                    <a:pt x="293" y="392"/>
                    <a:pt x="293" y="392"/>
                    <a:pt x="291" y="398"/>
                  </a:cubicBezTo>
                  <a:cubicBezTo>
                    <a:pt x="291" y="398"/>
                    <a:pt x="291" y="398"/>
                    <a:pt x="192" y="302"/>
                  </a:cubicBezTo>
                  <a:cubicBezTo>
                    <a:pt x="192" y="302"/>
                    <a:pt x="192" y="302"/>
                    <a:pt x="190" y="192"/>
                  </a:cubicBezTo>
                  <a:cubicBezTo>
                    <a:pt x="190" y="192"/>
                    <a:pt x="201" y="164"/>
                    <a:pt x="205" y="150"/>
                  </a:cubicBezTo>
                  <a:cubicBezTo>
                    <a:pt x="209" y="136"/>
                    <a:pt x="186" y="108"/>
                    <a:pt x="180" y="92"/>
                  </a:cubicBezTo>
                  <a:cubicBezTo>
                    <a:pt x="186" y="94"/>
                    <a:pt x="192" y="96"/>
                    <a:pt x="199" y="96"/>
                  </a:cubicBezTo>
                  <a:cubicBezTo>
                    <a:pt x="225" y="96"/>
                    <a:pt x="247" y="74"/>
                    <a:pt x="247" y="48"/>
                  </a:cubicBezTo>
                  <a:cubicBezTo>
                    <a:pt x="247" y="22"/>
                    <a:pt x="225" y="0"/>
                    <a:pt x="199" y="0"/>
                  </a:cubicBezTo>
                  <a:cubicBezTo>
                    <a:pt x="172" y="0"/>
                    <a:pt x="150" y="22"/>
                    <a:pt x="150" y="48"/>
                  </a:cubicBezTo>
                  <a:cubicBezTo>
                    <a:pt x="150" y="62"/>
                    <a:pt x="156" y="74"/>
                    <a:pt x="166" y="82"/>
                  </a:cubicBezTo>
                  <a:cubicBezTo>
                    <a:pt x="152" y="82"/>
                    <a:pt x="132" y="86"/>
                    <a:pt x="122" y="92"/>
                  </a:cubicBezTo>
                  <a:cubicBezTo>
                    <a:pt x="108" y="100"/>
                    <a:pt x="16" y="128"/>
                    <a:pt x="8" y="146"/>
                  </a:cubicBezTo>
                  <a:cubicBezTo>
                    <a:pt x="0" y="164"/>
                    <a:pt x="44" y="220"/>
                    <a:pt x="44" y="220"/>
                  </a:cubicBezTo>
                  <a:cubicBezTo>
                    <a:pt x="8" y="256"/>
                    <a:pt x="34" y="322"/>
                    <a:pt x="34" y="322"/>
                  </a:cubicBezTo>
                  <a:cubicBezTo>
                    <a:pt x="34" y="322"/>
                    <a:pt x="34" y="322"/>
                    <a:pt x="36" y="486"/>
                  </a:cubicBezTo>
                  <a:cubicBezTo>
                    <a:pt x="36" y="486"/>
                    <a:pt x="36" y="486"/>
                    <a:pt x="66" y="486"/>
                  </a:cubicBezTo>
                  <a:cubicBezTo>
                    <a:pt x="76" y="472"/>
                    <a:pt x="78" y="356"/>
                    <a:pt x="78" y="344"/>
                  </a:cubicBezTo>
                  <a:cubicBezTo>
                    <a:pt x="78" y="332"/>
                    <a:pt x="86" y="302"/>
                    <a:pt x="102" y="318"/>
                  </a:cubicBezTo>
                  <a:cubicBezTo>
                    <a:pt x="118" y="334"/>
                    <a:pt x="126" y="386"/>
                    <a:pt x="126" y="386"/>
                  </a:cubicBezTo>
                  <a:cubicBezTo>
                    <a:pt x="126" y="386"/>
                    <a:pt x="126" y="386"/>
                    <a:pt x="126" y="490"/>
                  </a:cubicBezTo>
                  <a:cubicBezTo>
                    <a:pt x="126" y="490"/>
                    <a:pt x="126" y="490"/>
                    <a:pt x="160" y="490"/>
                  </a:cubicBezTo>
                  <a:cubicBezTo>
                    <a:pt x="160" y="490"/>
                    <a:pt x="160" y="490"/>
                    <a:pt x="160" y="368"/>
                  </a:cubicBezTo>
                  <a:cubicBezTo>
                    <a:pt x="158" y="330"/>
                    <a:pt x="144" y="300"/>
                    <a:pt x="136" y="280"/>
                  </a:cubicBezTo>
                  <a:cubicBezTo>
                    <a:pt x="136" y="280"/>
                    <a:pt x="136" y="280"/>
                    <a:pt x="283" y="422"/>
                  </a:cubicBezTo>
                  <a:cubicBezTo>
                    <a:pt x="277" y="426"/>
                    <a:pt x="235" y="448"/>
                    <a:pt x="219" y="484"/>
                  </a:cubicBezTo>
                  <a:cubicBezTo>
                    <a:pt x="219" y="484"/>
                    <a:pt x="219" y="484"/>
                    <a:pt x="349" y="484"/>
                  </a:cubicBezTo>
                  <a:cubicBezTo>
                    <a:pt x="457" y="368"/>
                    <a:pt x="457" y="368"/>
                    <a:pt x="457" y="368"/>
                  </a:cubicBezTo>
                  <a:cubicBezTo>
                    <a:pt x="457" y="368"/>
                    <a:pt x="325" y="290"/>
                    <a:pt x="293" y="392"/>
                  </a:cubicBezTo>
                  <a:close/>
                  <a:moveTo>
                    <a:pt x="168" y="278"/>
                  </a:moveTo>
                  <a:cubicBezTo>
                    <a:pt x="135" y="242"/>
                    <a:pt x="135" y="242"/>
                    <a:pt x="135" y="242"/>
                  </a:cubicBezTo>
                  <a:cubicBezTo>
                    <a:pt x="145" y="224"/>
                    <a:pt x="168" y="193"/>
                    <a:pt x="168" y="193"/>
                  </a:cubicBezTo>
                  <a:cubicBezTo>
                    <a:pt x="168" y="193"/>
                    <a:pt x="168" y="193"/>
                    <a:pt x="168" y="2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100" dirty="0"/>
            </a:p>
          </p:txBody>
        </p:sp>
      </p:grpSp>
      <p:grpSp>
        <p:nvGrpSpPr>
          <p:cNvPr id="56" name="Group 55"/>
          <p:cNvGrpSpPr/>
          <p:nvPr/>
        </p:nvGrpSpPr>
        <p:grpSpPr>
          <a:xfrm>
            <a:off x="7825506" y="2260620"/>
            <a:ext cx="3026664" cy="3785616"/>
            <a:chOff x="5507842" y="-122937"/>
            <a:chExt cx="5693145" cy="7120732"/>
          </a:xfrm>
        </p:grpSpPr>
        <p:sp>
          <p:nvSpPr>
            <p:cNvPr id="57" name="Rectangle 56"/>
            <p:cNvSpPr/>
            <p:nvPr/>
          </p:nvSpPr>
          <p:spPr bwMode="auto">
            <a:xfrm>
              <a:off x="5507842" y="-122937"/>
              <a:ext cx="5693145" cy="712073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22960" tIns="0" rIns="91436" bIns="182880" numCol="1" rtlCol="0" anchor="b" anchorCtr="0" compatLnSpc="1">
              <a:prstTxWarp prst="textNoShape">
                <a:avLst/>
              </a:prstTxWarp>
            </a:bodyPr>
            <a:lstStyle/>
            <a:p>
              <a:pPr defTabSz="914099" fontAlgn="base">
                <a:spcBef>
                  <a:spcPct val="0"/>
                </a:spcBef>
                <a:spcAft>
                  <a:spcPts val="1200"/>
                </a:spcAft>
              </a:pPr>
              <a:r>
                <a:rPr lang="en-US" sz="2000" dirty="0" smtClean="0">
                  <a:gradFill>
                    <a:gsLst>
                      <a:gs pos="0">
                        <a:srgbClr val="FFFFFF"/>
                      </a:gs>
                      <a:gs pos="100000">
                        <a:srgbClr val="FFFFFF"/>
                      </a:gs>
                    </a:gsLst>
                    <a:lin ang="5400000" scaled="0"/>
                  </a:gradFill>
                  <a:latin typeface="Segoe UI Light" pitchFamily="34" charset="0"/>
                </a:rPr>
                <a:t>Staging</a:t>
              </a:r>
              <a:endParaRPr lang="en-US" sz="2000" dirty="0">
                <a:gradFill>
                  <a:gsLst>
                    <a:gs pos="0">
                      <a:srgbClr val="FFFFFF"/>
                    </a:gs>
                    <a:gs pos="100000">
                      <a:srgbClr val="FFFFFF"/>
                    </a:gs>
                  </a:gsLst>
                  <a:lin ang="5400000" scaled="0"/>
                </a:gradFill>
                <a:latin typeface="Segoe UI Light" pitchFamily="34" charset="0"/>
              </a:endParaRPr>
            </a:p>
          </p:txBody>
        </p:sp>
        <p:sp>
          <p:nvSpPr>
            <p:cNvPr id="61" name="Freeform 133"/>
            <p:cNvSpPr>
              <a:spLocks/>
            </p:cNvSpPr>
            <p:nvPr/>
          </p:nvSpPr>
          <p:spPr bwMode="black">
            <a:xfrm>
              <a:off x="5819516" y="5886186"/>
              <a:ext cx="992500" cy="937359"/>
            </a:xfrm>
            <a:custGeom>
              <a:avLst/>
              <a:gdLst>
                <a:gd name="T0" fmla="*/ 87 w 291"/>
                <a:gd name="T1" fmla="*/ 18 h 275"/>
                <a:gd name="T2" fmla="*/ 96 w 291"/>
                <a:gd name="T3" fmla="*/ 48 h 275"/>
                <a:gd name="T4" fmla="*/ 0 w 291"/>
                <a:gd name="T5" fmla="*/ 140 h 275"/>
                <a:gd name="T6" fmla="*/ 128 w 291"/>
                <a:gd name="T7" fmla="*/ 56 h 275"/>
                <a:gd name="T8" fmla="*/ 201 w 291"/>
                <a:gd name="T9" fmla="*/ 36 h 275"/>
                <a:gd name="T10" fmla="*/ 122 w 291"/>
                <a:gd name="T11" fmla="*/ 198 h 275"/>
                <a:gd name="T12" fmla="*/ 122 w 291"/>
                <a:gd name="T13" fmla="*/ 195 h 275"/>
                <a:gd name="T14" fmla="*/ 122 w 291"/>
                <a:gd name="T15" fmla="*/ 192 h 275"/>
                <a:gd name="T16" fmla="*/ 122 w 291"/>
                <a:gd name="T17" fmla="*/ 189 h 275"/>
                <a:gd name="T18" fmla="*/ 122 w 291"/>
                <a:gd name="T19" fmla="*/ 185 h 275"/>
                <a:gd name="T20" fmla="*/ 122 w 291"/>
                <a:gd name="T21" fmla="*/ 182 h 275"/>
                <a:gd name="T22" fmla="*/ 122 w 291"/>
                <a:gd name="T23" fmla="*/ 179 h 275"/>
                <a:gd name="T24" fmla="*/ 122 w 291"/>
                <a:gd name="T25" fmla="*/ 175 h 275"/>
                <a:gd name="T26" fmla="*/ 122 w 291"/>
                <a:gd name="T27" fmla="*/ 172 h 275"/>
                <a:gd name="T28" fmla="*/ 122 w 291"/>
                <a:gd name="T29" fmla="*/ 169 h 275"/>
                <a:gd name="T30" fmla="*/ 122 w 291"/>
                <a:gd name="T31" fmla="*/ 165 h 275"/>
                <a:gd name="T32" fmla="*/ 122 w 291"/>
                <a:gd name="T33" fmla="*/ 162 h 275"/>
                <a:gd name="T34" fmla="*/ 123 w 291"/>
                <a:gd name="T35" fmla="*/ 157 h 275"/>
                <a:gd name="T36" fmla="*/ 103 w 291"/>
                <a:gd name="T37" fmla="*/ 158 h 275"/>
                <a:gd name="T38" fmla="*/ 103 w 291"/>
                <a:gd name="T39" fmla="*/ 162 h 275"/>
                <a:gd name="T40" fmla="*/ 103 w 291"/>
                <a:gd name="T41" fmla="*/ 166 h 275"/>
                <a:gd name="T42" fmla="*/ 103 w 291"/>
                <a:gd name="T43" fmla="*/ 169 h 275"/>
                <a:gd name="T44" fmla="*/ 103 w 291"/>
                <a:gd name="T45" fmla="*/ 172 h 275"/>
                <a:gd name="T46" fmla="*/ 103 w 291"/>
                <a:gd name="T47" fmla="*/ 176 h 275"/>
                <a:gd name="T48" fmla="*/ 104 w 291"/>
                <a:gd name="T49" fmla="*/ 179 h 275"/>
                <a:gd name="T50" fmla="*/ 104 w 291"/>
                <a:gd name="T51" fmla="*/ 182 h 275"/>
                <a:gd name="T52" fmla="*/ 104 w 291"/>
                <a:gd name="T53" fmla="*/ 185 h 275"/>
                <a:gd name="T54" fmla="*/ 104 w 291"/>
                <a:gd name="T55" fmla="*/ 189 h 275"/>
                <a:gd name="T56" fmla="*/ 104 w 291"/>
                <a:gd name="T57" fmla="*/ 192 h 275"/>
                <a:gd name="T58" fmla="*/ 104 w 291"/>
                <a:gd name="T59" fmla="*/ 195 h 275"/>
                <a:gd name="T60" fmla="*/ 104 w 291"/>
                <a:gd name="T61" fmla="*/ 199 h 275"/>
                <a:gd name="T62" fmla="*/ 104 w 291"/>
                <a:gd name="T63" fmla="*/ 232 h 275"/>
                <a:gd name="T64" fmla="*/ 104 w 291"/>
                <a:gd name="T65" fmla="*/ 235 h 275"/>
                <a:gd name="T66" fmla="*/ 104 w 291"/>
                <a:gd name="T67" fmla="*/ 238 h 275"/>
                <a:gd name="T68" fmla="*/ 104 w 291"/>
                <a:gd name="T69" fmla="*/ 242 h 275"/>
                <a:gd name="T70" fmla="*/ 104 w 291"/>
                <a:gd name="T71" fmla="*/ 245 h 275"/>
                <a:gd name="T72" fmla="*/ 104 w 291"/>
                <a:gd name="T73" fmla="*/ 248 h 275"/>
                <a:gd name="T74" fmla="*/ 104 w 291"/>
                <a:gd name="T75" fmla="*/ 252 h 275"/>
                <a:gd name="T76" fmla="*/ 105 w 291"/>
                <a:gd name="T77" fmla="*/ 255 h 275"/>
                <a:gd name="T78" fmla="*/ 98 w 291"/>
                <a:gd name="T79" fmla="*/ 257 h 275"/>
                <a:gd name="T80" fmla="*/ 61 w 291"/>
                <a:gd name="T81" fmla="*/ 265 h 275"/>
                <a:gd name="T82" fmla="*/ 131 w 291"/>
                <a:gd name="T83" fmla="*/ 266 h 275"/>
                <a:gd name="T84" fmla="*/ 167 w 291"/>
                <a:gd name="T85" fmla="*/ 259 h 275"/>
                <a:gd name="T86" fmla="*/ 123 w 291"/>
                <a:gd name="T87" fmla="*/ 256 h 275"/>
                <a:gd name="T88" fmla="*/ 123 w 291"/>
                <a:gd name="T89" fmla="*/ 253 h 275"/>
                <a:gd name="T90" fmla="*/ 123 w 291"/>
                <a:gd name="T91" fmla="*/ 249 h 275"/>
                <a:gd name="T92" fmla="*/ 123 w 291"/>
                <a:gd name="T93" fmla="*/ 246 h 275"/>
                <a:gd name="T94" fmla="*/ 123 w 291"/>
                <a:gd name="T95" fmla="*/ 243 h 275"/>
                <a:gd name="T96" fmla="*/ 123 w 291"/>
                <a:gd name="T97" fmla="*/ 239 h 275"/>
                <a:gd name="T98" fmla="*/ 123 w 291"/>
                <a:gd name="T99" fmla="*/ 236 h 275"/>
                <a:gd name="T100" fmla="*/ 123 w 291"/>
                <a:gd name="T101" fmla="*/ 23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1" h="275">
                  <a:moveTo>
                    <a:pt x="291" y="170"/>
                  </a:moveTo>
                  <a:cubicBezTo>
                    <a:pt x="291" y="159"/>
                    <a:pt x="291" y="109"/>
                    <a:pt x="290" y="60"/>
                  </a:cubicBezTo>
                  <a:cubicBezTo>
                    <a:pt x="290" y="29"/>
                    <a:pt x="260" y="0"/>
                    <a:pt x="215" y="1"/>
                  </a:cubicBezTo>
                  <a:cubicBezTo>
                    <a:pt x="208" y="1"/>
                    <a:pt x="102" y="2"/>
                    <a:pt x="102" y="2"/>
                  </a:cubicBezTo>
                  <a:cubicBezTo>
                    <a:pt x="89" y="3"/>
                    <a:pt x="87" y="13"/>
                    <a:pt x="87" y="18"/>
                  </a:cubicBezTo>
                  <a:cubicBezTo>
                    <a:pt x="87" y="23"/>
                    <a:pt x="87" y="19"/>
                    <a:pt x="87" y="26"/>
                  </a:cubicBezTo>
                  <a:cubicBezTo>
                    <a:pt x="87" y="32"/>
                    <a:pt x="94" y="37"/>
                    <a:pt x="101" y="38"/>
                  </a:cubicBezTo>
                  <a:cubicBezTo>
                    <a:pt x="101" y="38"/>
                    <a:pt x="101" y="38"/>
                    <a:pt x="101" y="39"/>
                  </a:cubicBezTo>
                  <a:cubicBezTo>
                    <a:pt x="101" y="40"/>
                    <a:pt x="101" y="40"/>
                    <a:pt x="102" y="41"/>
                  </a:cubicBezTo>
                  <a:cubicBezTo>
                    <a:pt x="96" y="48"/>
                    <a:pt x="96" y="48"/>
                    <a:pt x="96" y="48"/>
                  </a:cubicBezTo>
                  <a:cubicBezTo>
                    <a:pt x="96" y="56"/>
                    <a:pt x="96" y="56"/>
                    <a:pt x="96" y="56"/>
                  </a:cubicBezTo>
                  <a:cubicBezTo>
                    <a:pt x="40" y="56"/>
                    <a:pt x="40" y="56"/>
                    <a:pt x="40" y="56"/>
                  </a:cubicBezTo>
                  <a:cubicBezTo>
                    <a:pt x="40" y="92"/>
                    <a:pt x="40" y="92"/>
                    <a:pt x="40" y="92"/>
                  </a:cubicBezTo>
                  <a:cubicBezTo>
                    <a:pt x="0" y="92"/>
                    <a:pt x="0" y="92"/>
                    <a:pt x="0" y="92"/>
                  </a:cubicBezTo>
                  <a:cubicBezTo>
                    <a:pt x="0" y="140"/>
                    <a:pt x="0" y="140"/>
                    <a:pt x="0" y="140"/>
                  </a:cubicBezTo>
                  <a:cubicBezTo>
                    <a:pt x="207" y="140"/>
                    <a:pt x="207" y="140"/>
                    <a:pt x="207" y="140"/>
                  </a:cubicBezTo>
                  <a:cubicBezTo>
                    <a:pt x="207" y="92"/>
                    <a:pt x="207" y="92"/>
                    <a:pt x="207" y="92"/>
                  </a:cubicBezTo>
                  <a:cubicBezTo>
                    <a:pt x="179" y="92"/>
                    <a:pt x="179" y="92"/>
                    <a:pt x="179" y="92"/>
                  </a:cubicBezTo>
                  <a:cubicBezTo>
                    <a:pt x="179" y="56"/>
                    <a:pt x="179" y="56"/>
                    <a:pt x="179" y="56"/>
                  </a:cubicBezTo>
                  <a:cubicBezTo>
                    <a:pt x="128" y="56"/>
                    <a:pt x="128" y="56"/>
                    <a:pt x="128" y="56"/>
                  </a:cubicBezTo>
                  <a:cubicBezTo>
                    <a:pt x="128" y="49"/>
                    <a:pt x="128" y="49"/>
                    <a:pt x="128" y="49"/>
                  </a:cubicBezTo>
                  <a:cubicBezTo>
                    <a:pt x="122" y="41"/>
                    <a:pt x="122" y="41"/>
                    <a:pt x="122" y="41"/>
                  </a:cubicBezTo>
                  <a:cubicBezTo>
                    <a:pt x="122" y="40"/>
                    <a:pt x="123" y="40"/>
                    <a:pt x="123" y="39"/>
                  </a:cubicBezTo>
                  <a:cubicBezTo>
                    <a:pt x="123" y="38"/>
                    <a:pt x="123" y="38"/>
                    <a:pt x="122" y="37"/>
                  </a:cubicBezTo>
                  <a:cubicBezTo>
                    <a:pt x="149" y="37"/>
                    <a:pt x="193" y="36"/>
                    <a:pt x="201" y="36"/>
                  </a:cubicBezTo>
                  <a:cubicBezTo>
                    <a:pt x="246" y="36"/>
                    <a:pt x="250" y="54"/>
                    <a:pt x="250" y="66"/>
                  </a:cubicBezTo>
                  <a:cubicBezTo>
                    <a:pt x="250" y="77"/>
                    <a:pt x="251" y="145"/>
                    <a:pt x="251" y="172"/>
                  </a:cubicBezTo>
                  <a:cubicBezTo>
                    <a:pt x="252" y="198"/>
                    <a:pt x="210" y="198"/>
                    <a:pt x="202" y="198"/>
                  </a:cubicBezTo>
                  <a:cubicBezTo>
                    <a:pt x="197" y="198"/>
                    <a:pt x="147" y="198"/>
                    <a:pt x="123" y="199"/>
                  </a:cubicBezTo>
                  <a:cubicBezTo>
                    <a:pt x="123" y="199"/>
                    <a:pt x="122" y="198"/>
                    <a:pt x="122" y="198"/>
                  </a:cubicBezTo>
                  <a:cubicBezTo>
                    <a:pt x="120" y="198"/>
                    <a:pt x="120" y="198"/>
                    <a:pt x="120" y="198"/>
                  </a:cubicBezTo>
                  <a:cubicBezTo>
                    <a:pt x="120" y="197"/>
                    <a:pt x="120" y="197"/>
                    <a:pt x="120" y="197"/>
                  </a:cubicBezTo>
                  <a:cubicBezTo>
                    <a:pt x="122" y="196"/>
                    <a:pt x="122" y="196"/>
                    <a:pt x="122" y="196"/>
                  </a:cubicBezTo>
                  <a:cubicBezTo>
                    <a:pt x="122" y="196"/>
                    <a:pt x="123" y="196"/>
                    <a:pt x="123" y="196"/>
                  </a:cubicBezTo>
                  <a:cubicBezTo>
                    <a:pt x="123" y="195"/>
                    <a:pt x="122" y="195"/>
                    <a:pt x="122" y="195"/>
                  </a:cubicBezTo>
                  <a:cubicBezTo>
                    <a:pt x="120" y="195"/>
                    <a:pt x="120" y="195"/>
                    <a:pt x="120" y="195"/>
                  </a:cubicBezTo>
                  <a:cubicBezTo>
                    <a:pt x="120" y="193"/>
                    <a:pt x="120" y="193"/>
                    <a:pt x="120" y="193"/>
                  </a:cubicBezTo>
                  <a:cubicBezTo>
                    <a:pt x="122" y="193"/>
                    <a:pt x="122" y="193"/>
                    <a:pt x="122" y="193"/>
                  </a:cubicBezTo>
                  <a:cubicBezTo>
                    <a:pt x="122" y="193"/>
                    <a:pt x="123" y="193"/>
                    <a:pt x="123" y="192"/>
                  </a:cubicBezTo>
                  <a:cubicBezTo>
                    <a:pt x="123" y="192"/>
                    <a:pt x="122" y="192"/>
                    <a:pt x="122" y="192"/>
                  </a:cubicBezTo>
                  <a:cubicBezTo>
                    <a:pt x="120" y="192"/>
                    <a:pt x="120" y="192"/>
                    <a:pt x="120" y="192"/>
                  </a:cubicBezTo>
                  <a:cubicBezTo>
                    <a:pt x="120" y="190"/>
                    <a:pt x="120" y="190"/>
                    <a:pt x="120" y="190"/>
                  </a:cubicBezTo>
                  <a:cubicBezTo>
                    <a:pt x="122" y="190"/>
                    <a:pt x="122" y="190"/>
                    <a:pt x="122" y="190"/>
                  </a:cubicBezTo>
                  <a:cubicBezTo>
                    <a:pt x="122" y="190"/>
                    <a:pt x="123" y="190"/>
                    <a:pt x="123" y="189"/>
                  </a:cubicBezTo>
                  <a:cubicBezTo>
                    <a:pt x="123" y="189"/>
                    <a:pt x="122" y="189"/>
                    <a:pt x="122" y="189"/>
                  </a:cubicBezTo>
                  <a:cubicBezTo>
                    <a:pt x="120" y="189"/>
                    <a:pt x="120" y="189"/>
                    <a:pt x="120" y="189"/>
                  </a:cubicBezTo>
                  <a:cubicBezTo>
                    <a:pt x="120" y="187"/>
                    <a:pt x="120" y="187"/>
                    <a:pt x="120" y="187"/>
                  </a:cubicBezTo>
                  <a:cubicBezTo>
                    <a:pt x="122" y="187"/>
                    <a:pt x="122" y="187"/>
                    <a:pt x="122" y="187"/>
                  </a:cubicBezTo>
                  <a:cubicBezTo>
                    <a:pt x="122" y="187"/>
                    <a:pt x="123" y="186"/>
                    <a:pt x="123" y="186"/>
                  </a:cubicBezTo>
                  <a:cubicBezTo>
                    <a:pt x="123" y="186"/>
                    <a:pt x="122" y="185"/>
                    <a:pt x="122" y="185"/>
                  </a:cubicBezTo>
                  <a:cubicBezTo>
                    <a:pt x="120" y="185"/>
                    <a:pt x="120" y="185"/>
                    <a:pt x="120" y="185"/>
                  </a:cubicBezTo>
                  <a:cubicBezTo>
                    <a:pt x="120" y="183"/>
                    <a:pt x="120" y="183"/>
                    <a:pt x="120" y="183"/>
                  </a:cubicBezTo>
                  <a:cubicBezTo>
                    <a:pt x="122" y="183"/>
                    <a:pt x="122" y="183"/>
                    <a:pt x="122" y="183"/>
                  </a:cubicBezTo>
                  <a:cubicBezTo>
                    <a:pt x="122" y="183"/>
                    <a:pt x="123" y="183"/>
                    <a:pt x="123" y="183"/>
                  </a:cubicBezTo>
                  <a:cubicBezTo>
                    <a:pt x="123" y="182"/>
                    <a:pt x="122" y="182"/>
                    <a:pt x="122" y="182"/>
                  </a:cubicBezTo>
                  <a:cubicBezTo>
                    <a:pt x="120" y="182"/>
                    <a:pt x="120" y="182"/>
                    <a:pt x="120" y="182"/>
                  </a:cubicBezTo>
                  <a:cubicBezTo>
                    <a:pt x="119" y="180"/>
                    <a:pt x="119" y="180"/>
                    <a:pt x="119" y="180"/>
                  </a:cubicBezTo>
                  <a:cubicBezTo>
                    <a:pt x="122" y="180"/>
                    <a:pt x="122" y="180"/>
                    <a:pt x="122" y="180"/>
                  </a:cubicBezTo>
                  <a:cubicBezTo>
                    <a:pt x="122" y="180"/>
                    <a:pt x="123" y="180"/>
                    <a:pt x="123" y="179"/>
                  </a:cubicBezTo>
                  <a:cubicBezTo>
                    <a:pt x="122" y="179"/>
                    <a:pt x="122" y="179"/>
                    <a:pt x="122" y="179"/>
                  </a:cubicBezTo>
                  <a:cubicBezTo>
                    <a:pt x="119" y="179"/>
                    <a:pt x="119" y="179"/>
                    <a:pt x="119" y="179"/>
                  </a:cubicBezTo>
                  <a:cubicBezTo>
                    <a:pt x="119" y="177"/>
                    <a:pt x="119" y="177"/>
                    <a:pt x="119" y="177"/>
                  </a:cubicBezTo>
                  <a:cubicBezTo>
                    <a:pt x="122" y="177"/>
                    <a:pt x="122" y="177"/>
                    <a:pt x="122" y="177"/>
                  </a:cubicBezTo>
                  <a:cubicBezTo>
                    <a:pt x="122" y="177"/>
                    <a:pt x="122" y="176"/>
                    <a:pt x="122" y="176"/>
                  </a:cubicBezTo>
                  <a:cubicBezTo>
                    <a:pt x="122" y="176"/>
                    <a:pt x="122" y="175"/>
                    <a:pt x="122" y="175"/>
                  </a:cubicBezTo>
                  <a:cubicBezTo>
                    <a:pt x="119" y="175"/>
                    <a:pt x="119" y="175"/>
                    <a:pt x="119" y="175"/>
                  </a:cubicBezTo>
                  <a:cubicBezTo>
                    <a:pt x="119" y="173"/>
                    <a:pt x="119" y="173"/>
                    <a:pt x="119" y="173"/>
                  </a:cubicBezTo>
                  <a:cubicBezTo>
                    <a:pt x="122" y="173"/>
                    <a:pt x="122" y="173"/>
                    <a:pt x="122" y="173"/>
                  </a:cubicBezTo>
                  <a:cubicBezTo>
                    <a:pt x="122" y="173"/>
                    <a:pt x="122" y="173"/>
                    <a:pt x="122" y="173"/>
                  </a:cubicBezTo>
                  <a:cubicBezTo>
                    <a:pt x="122" y="172"/>
                    <a:pt x="122" y="172"/>
                    <a:pt x="122" y="172"/>
                  </a:cubicBezTo>
                  <a:cubicBezTo>
                    <a:pt x="119" y="172"/>
                    <a:pt x="119" y="172"/>
                    <a:pt x="119" y="172"/>
                  </a:cubicBezTo>
                  <a:cubicBezTo>
                    <a:pt x="119" y="170"/>
                    <a:pt x="119" y="170"/>
                    <a:pt x="119" y="170"/>
                  </a:cubicBezTo>
                  <a:cubicBezTo>
                    <a:pt x="122" y="170"/>
                    <a:pt x="122" y="170"/>
                    <a:pt x="122" y="170"/>
                  </a:cubicBezTo>
                  <a:cubicBezTo>
                    <a:pt x="122" y="170"/>
                    <a:pt x="122" y="170"/>
                    <a:pt x="122" y="169"/>
                  </a:cubicBezTo>
                  <a:cubicBezTo>
                    <a:pt x="122" y="169"/>
                    <a:pt x="122" y="169"/>
                    <a:pt x="122" y="169"/>
                  </a:cubicBezTo>
                  <a:cubicBezTo>
                    <a:pt x="119" y="169"/>
                    <a:pt x="119" y="169"/>
                    <a:pt x="119" y="169"/>
                  </a:cubicBezTo>
                  <a:cubicBezTo>
                    <a:pt x="119" y="167"/>
                    <a:pt x="119" y="167"/>
                    <a:pt x="119" y="167"/>
                  </a:cubicBezTo>
                  <a:cubicBezTo>
                    <a:pt x="122" y="167"/>
                    <a:pt x="122" y="167"/>
                    <a:pt x="122" y="167"/>
                  </a:cubicBezTo>
                  <a:cubicBezTo>
                    <a:pt x="122" y="167"/>
                    <a:pt x="122" y="166"/>
                    <a:pt x="122" y="166"/>
                  </a:cubicBezTo>
                  <a:cubicBezTo>
                    <a:pt x="122" y="166"/>
                    <a:pt x="122" y="165"/>
                    <a:pt x="122" y="165"/>
                  </a:cubicBezTo>
                  <a:cubicBezTo>
                    <a:pt x="119" y="165"/>
                    <a:pt x="119" y="165"/>
                    <a:pt x="119" y="165"/>
                  </a:cubicBezTo>
                  <a:cubicBezTo>
                    <a:pt x="119" y="163"/>
                    <a:pt x="119" y="163"/>
                    <a:pt x="119" y="163"/>
                  </a:cubicBezTo>
                  <a:cubicBezTo>
                    <a:pt x="122" y="163"/>
                    <a:pt x="122" y="163"/>
                    <a:pt x="122" y="163"/>
                  </a:cubicBezTo>
                  <a:cubicBezTo>
                    <a:pt x="122" y="163"/>
                    <a:pt x="122" y="163"/>
                    <a:pt x="122" y="163"/>
                  </a:cubicBezTo>
                  <a:cubicBezTo>
                    <a:pt x="122" y="162"/>
                    <a:pt x="122" y="162"/>
                    <a:pt x="122" y="162"/>
                  </a:cubicBezTo>
                  <a:cubicBezTo>
                    <a:pt x="119" y="162"/>
                    <a:pt x="119" y="162"/>
                    <a:pt x="119" y="162"/>
                  </a:cubicBezTo>
                  <a:cubicBezTo>
                    <a:pt x="119" y="161"/>
                    <a:pt x="119" y="161"/>
                    <a:pt x="119" y="161"/>
                  </a:cubicBezTo>
                  <a:cubicBezTo>
                    <a:pt x="122" y="161"/>
                    <a:pt x="122" y="161"/>
                    <a:pt x="122" y="161"/>
                  </a:cubicBezTo>
                  <a:cubicBezTo>
                    <a:pt x="123" y="161"/>
                    <a:pt x="124" y="160"/>
                    <a:pt x="124" y="159"/>
                  </a:cubicBezTo>
                  <a:cubicBezTo>
                    <a:pt x="124" y="158"/>
                    <a:pt x="124" y="158"/>
                    <a:pt x="123" y="157"/>
                  </a:cubicBezTo>
                  <a:cubicBezTo>
                    <a:pt x="129" y="150"/>
                    <a:pt x="129" y="150"/>
                    <a:pt x="129" y="150"/>
                  </a:cubicBezTo>
                  <a:cubicBezTo>
                    <a:pt x="129" y="140"/>
                    <a:pt x="129" y="140"/>
                    <a:pt x="129" y="140"/>
                  </a:cubicBezTo>
                  <a:cubicBezTo>
                    <a:pt x="97" y="140"/>
                    <a:pt x="97" y="140"/>
                    <a:pt x="97" y="140"/>
                  </a:cubicBezTo>
                  <a:cubicBezTo>
                    <a:pt x="97" y="149"/>
                    <a:pt x="97" y="149"/>
                    <a:pt x="97" y="149"/>
                  </a:cubicBezTo>
                  <a:cubicBezTo>
                    <a:pt x="103" y="158"/>
                    <a:pt x="103" y="158"/>
                    <a:pt x="103" y="158"/>
                  </a:cubicBezTo>
                  <a:cubicBezTo>
                    <a:pt x="102" y="158"/>
                    <a:pt x="102" y="159"/>
                    <a:pt x="102" y="159"/>
                  </a:cubicBezTo>
                  <a:cubicBezTo>
                    <a:pt x="102" y="161"/>
                    <a:pt x="103" y="161"/>
                    <a:pt x="104" y="161"/>
                  </a:cubicBezTo>
                  <a:cubicBezTo>
                    <a:pt x="105" y="161"/>
                    <a:pt x="105" y="161"/>
                    <a:pt x="105" y="161"/>
                  </a:cubicBezTo>
                  <a:cubicBezTo>
                    <a:pt x="105" y="162"/>
                    <a:pt x="105" y="162"/>
                    <a:pt x="105" y="162"/>
                  </a:cubicBezTo>
                  <a:cubicBezTo>
                    <a:pt x="103" y="162"/>
                    <a:pt x="103" y="162"/>
                    <a:pt x="103" y="162"/>
                  </a:cubicBezTo>
                  <a:cubicBezTo>
                    <a:pt x="103" y="162"/>
                    <a:pt x="103" y="163"/>
                    <a:pt x="103" y="163"/>
                  </a:cubicBezTo>
                  <a:cubicBezTo>
                    <a:pt x="103" y="163"/>
                    <a:pt x="103" y="164"/>
                    <a:pt x="103" y="164"/>
                  </a:cubicBezTo>
                  <a:cubicBezTo>
                    <a:pt x="105" y="164"/>
                    <a:pt x="105" y="164"/>
                    <a:pt x="105" y="164"/>
                  </a:cubicBezTo>
                  <a:cubicBezTo>
                    <a:pt x="105" y="166"/>
                    <a:pt x="105" y="166"/>
                    <a:pt x="105" y="166"/>
                  </a:cubicBezTo>
                  <a:cubicBezTo>
                    <a:pt x="103" y="166"/>
                    <a:pt x="103" y="166"/>
                    <a:pt x="103" y="166"/>
                  </a:cubicBezTo>
                  <a:cubicBezTo>
                    <a:pt x="103" y="166"/>
                    <a:pt x="103" y="166"/>
                    <a:pt x="103" y="166"/>
                  </a:cubicBezTo>
                  <a:cubicBezTo>
                    <a:pt x="103" y="167"/>
                    <a:pt x="103" y="167"/>
                    <a:pt x="103" y="167"/>
                  </a:cubicBezTo>
                  <a:cubicBezTo>
                    <a:pt x="105" y="167"/>
                    <a:pt x="105" y="167"/>
                    <a:pt x="105" y="167"/>
                  </a:cubicBezTo>
                  <a:cubicBezTo>
                    <a:pt x="105" y="169"/>
                    <a:pt x="105" y="169"/>
                    <a:pt x="105" y="169"/>
                  </a:cubicBezTo>
                  <a:cubicBezTo>
                    <a:pt x="103" y="169"/>
                    <a:pt x="103" y="169"/>
                    <a:pt x="103" y="169"/>
                  </a:cubicBezTo>
                  <a:cubicBezTo>
                    <a:pt x="103" y="169"/>
                    <a:pt x="103" y="169"/>
                    <a:pt x="103" y="170"/>
                  </a:cubicBezTo>
                  <a:cubicBezTo>
                    <a:pt x="103" y="170"/>
                    <a:pt x="103" y="170"/>
                    <a:pt x="103" y="170"/>
                  </a:cubicBezTo>
                  <a:cubicBezTo>
                    <a:pt x="105" y="170"/>
                    <a:pt x="105" y="170"/>
                    <a:pt x="105" y="170"/>
                  </a:cubicBezTo>
                  <a:cubicBezTo>
                    <a:pt x="105" y="172"/>
                    <a:pt x="105" y="172"/>
                    <a:pt x="105" y="172"/>
                  </a:cubicBezTo>
                  <a:cubicBezTo>
                    <a:pt x="103" y="172"/>
                    <a:pt x="103" y="172"/>
                    <a:pt x="103" y="172"/>
                  </a:cubicBezTo>
                  <a:cubicBezTo>
                    <a:pt x="103" y="172"/>
                    <a:pt x="103" y="173"/>
                    <a:pt x="103" y="173"/>
                  </a:cubicBezTo>
                  <a:cubicBezTo>
                    <a:pt x="103" y="173"/>
                    <a:pt x="103" y="174"/>
                    <a:pt x="103" y="174"/>
                  </a:cubicBezTo>
                  <a:cubicBezTo>
                    <a:pt x="105" y="174"/>
                    <a:pt x="105" y="174"/>
                    <a:pt x="105" y="174"/>
                  </a:cubicBezTo>
                  <a:cubicBezTo>
                    <a:pt x="105" y="176"/>
                    <a:pt x="105" y="176"/>
                    <a:pt x="105" y="176"/>
                  </a:cubicBezTo>
                  <a:cubicBezTo>
                    <a:pt x="103" y="176"/>
                    <a:pt x="103" y="176"/>
                    <a:pt x="103" y="176"/>
                  </a:cubicBezTo>
                  <a:cubicBezTo>
                    <a:pt x="103" y="176"/>
                    <a:pt x="103" y="176"/>
                    <a:pt x="103" y="176"/>
                  </a:cubicBezTo>
                  <a:cubicBezTo>
                    <a:pt x="103" y="177"/>
                    <a:pt x="103" y="177"/>
                    <a:pt x="104" y="177"/>
                  </a:cubicBezTo>
                  <a:cubicBezTo>
                    <a:pt x="105" y="177"/>
                    <a:pt x="105" y="177"/>
                    <a:pt x="105" y="177"/>
                  </a:cubicBezTo>
                  <a:cubicBezTo>
                    <a:pt x="105" y="179"/>
                    <a:pt x="105" y="179"/>
                    <a:pt x="105" y="179"/>
                  </a:cubicBezTo>
                  <a:cubicBezTo>
                    <a:pt x="104" y="179"/>
                    <a:pt x="104" y="179"/>
                    <a:pt x="104" y="179"/>
                  </a:cubicBezTo>
                  <a:cubicBezTo>
                    <a:pt x="103" y="179"/>
                    <a:pt x="103" y="179"/>
                    <a:pt x="103" y="180"/>
                  </a:cubicBezTo>
                  <a:cubicBezTo>
                    <a:pt x="103" y="180"/>
                    <a:pt x="103" y="180"/>
                    <a:pt x="104" y="180"/>
                  </a:cubicBezTo>
                  <a:cubicBezTo>
                    <a:pt x="105" y="180"/>
                    <a:pt x="105" y="180"/>
                    <a:pt x="105" y="180"/>
                  </a:cubicBezTo>
                  <a:cubicBezTo>
                    <a:pt x="105" y="182"/>
                    <a:pt x="105" y="182"/>
                    <a:pt x="105" y="182"/>
                  </a:cubicBezTo>
                  <a:cubicBezTo>
                    <a:pt x="104" y="182"/>
                    <a:pt x="104" y="182"/>
                    <a:pt x="104" y="182"/>
                  </a:cubicBezTo>
                  <a:cubicBezTo>
                    <a:pt x="103" y="182"/>
                    <a:pt x="103" y="182"/>
                    <a:pt x="103" y="183"/>
                  </a:cubicBezTo>
                  <a:cubicBezTo>
                    <a:pt x="103" y="183"/>
                    <a:pt x="103" y="183"/>
                    <a:pt x="104" y="183"/>
                  </a:cubicBezTo>
                  <a:cubicBezTo>
                    <a:pt x="105" y="183"/>
                    <a:pt x="105" y="183"/>
                    <a:pt x="105" y="183"/>
                  </a:cubicBezTo>
                  <a:cubicBezTo>
                    <a:pt x="105" y="185"/>
                    <a:pt x="105" y="185"/>
                    <a:pt x="105" y="185"/>
                  </a:cubicBezTo>
                  <a:cubicBezTo>
                    <a:pt x="104" y="185"/>
                    <a:pt x="104" y="185"/>
                    <a:pt x="104" y="185"/>
                  </a:cubicBezTo>
                  <a:cubicBezTo>
                    <a:pt x="103" y="185"/>
                    <a:pt x="103" y="186"/>
                    <a:pt x="103" y="186"/>
                  </a:cubicBezTo>
                  <a:cubicBezTo>
                    <a:pt x="103" y="187"/>
                    <a:pt x="103" y="187"/>
                    <a:pt x="104" y="187"/>
                  </a:cubicBezTo>
                  <a:cubicBezTo>
                    <a:pt x="105" y="187"/>
                    <a:pt x="105" y="187"/>
                    <a:pt x="105" y="187"/>
                  </a:cubicBezTo>
                  <a:cubicBezTo>
                    <a:pt x="105" y="189"/>
                    <a:pt x="105" y="189"/>
                    <a:pt x="105" y="189"/>
                  </a:cubicBezTo>
                  <a:cubicBezTo>
                    <a:pt x="104" y="189"/>
                    <a:pt x="104" y="189"/>
                    <a:pt x="104" y="189"/>
                  </a:cubicBezTo>
                  <a:cubicBezTo>
                    <a:pt x="103" y="189"/>
                    <a:pt x="103" y="189"/>
                    <a:pt x="103" y="189"/>
                  </a:cubicBezTo>
                  <a:cubicBezTo>
                    <a:pt x="103" y="190"/>
                    <a:pt x="103" y="190"/>
                    <a:pt x="104" y="190"/>
                  </a:cubicBezTo>
                  <a:cubicBezTo>
                    <a:pt x="105" y="190"/>
                    <a:pt x="105" y="190"/>
                    <a:pt x="105" y="190"/>
                  </a:cubicBezTo>
                  <a:cubicBezTo>
                    <a:pt x="105" y="192"/>
                    <a:pt x="105" y="192"/>
                    <a:pt x="105" y="192"/>
                  </a:cubicBezTo>
                  <a:cubicBezTo>
                    <a:pt x="104" y="192"/>
                    <a:pt x="104" y="192"/>
                    <a:pt x="104" y="192"/>
                  </a:cubicBezTo>
                  <a:cubicBezTo>
                    <a:pt x="103" y="192"/>
                    <a:pt x="103" y="192"/>
                    <a:pt x="103" y="193"/>
                  </a:cubicBezTo>
                  <a:cubicBezTo>
                    <a:pt x="103" y="193"/>
                    <a:pt x="103" y="193"/>
                    <a:pt x="104" y="193"/>
                  </a:cubicBezTo>
                  <a:cubicBezTo>
                    <a:pt x="105" y="193"/>
                    <a:pt x="105" y="193"/>
                    <a:pt x="105" y="193"/>
                  </a:cubicBezTo>
                  <a:cubicBezTo>
                    <a:pt x="105" y="195"/>
                    <a:pt x="105" y="195"/>
                    <a:pt x="105" y="195"/>
                  </a:cubicBezTo>
                  <a:cubicBezTo>
                    <a:pt x="104" y="195"/>
                    <a:pt x="104" y="195"/>
                    <a:pt x="104" y="195"/>
                  </a:cubicBezTo>
                  <a:cubicBezTo>
                    <a:pt x="103" y="195"/>
                    <a:pt x="103" y="196"/>
                    <a:pt x="103" y="196"/>
                  </a:cubicBezTo>
                  <a:cubicBezTo>
                    <a:pt x="103" y="196"/>
                    <a:pt x="103" y="197"/>
                    <a:pt x="104" y="197"/>
                  </a:cubicBezTo>
                  <a:cubicBezTo>
                    <a:pt x="105" y="197"/>
                    <a:pt x="105" y="197"/>
                    <a:pt x="105" y="197"/>
                  </a:cubicBezTo>
                  <a:cubicBezTo>
                    <a:pt x="105" y="199"/>
                    <a:pt x="105" y="199"/>
                    <a:pt x="105" y="199"/>
                  </a:cubicBezTo>
                  <a:cubicBezTo>
                    <a:pt x="104" y="199"/>
                    <a:pt x="104" y="199"/>
                    <a:pt x="104" y="199"/>
                  </a:cubicBezTo>
                  <a:cubicBezTo>
                    <a:pt x="103" y="199"/>
                    <a:pt x="103" y="199"/>
                    <a:pt x="103" y="199"/>
                  </a:cubicBezTo>
                  <a:cubicBezTo>
                    <a:pt x="103" y="199"/>
                    <a:pt x="103" y="200"/>
                    <a:pt x="103" y="200"/>
                  </a:cubicBezTo>
                  <a:cubicBezTo>
                    <a:pt x="98" y="201"/>
                    <a:pt x="94" y="204"/>
                    <a:pt x="94" y="210"/>
                  </a:cubicBezTo>
                  <a:cubicBezTo>
                    <a:pt x="94" y="214"/>
                    <a:pt x="94" y="215"/>
                    <a:pt x="95" y="221"/>
                  </a:cubicBezTo>
                  <a:cubicBezTo>
                    <a:pt x="95" y="226"/>
                    <a:pt x="99" y="231"/>
                    <a:pt x="104" y="232"/>
                  </a:cubicBezTo>
                  <a:cubicBezTo>
                    <a:pt x="104" y="232"/>
                    <a:pt x="104" y="232"/>
                    <a:pt x="104" y="232"/>
                  </a:cubicBezTo>
                  <a:cubicBezTo>
                    <a:pt x="104" y="233"/>
                    <a:pt x="104" y="233"/>
                    <a:pt x="104" y="233"/>
                  </a:cubicBezTo>
                  <a:cubicBezTo>
                    <a:pt x="106" y="233"/>
                    <a:pt x="106" y="233"/>
                    <a:pt x="106" y="233"/>
                  </a:cubicBezTo>
                  <a:cubicBezTo>
                    <a:pt x="106" y="235"/>
                    <a:pt x="106" y="235"/>
                    <a:pt x="106" y="235"/>
                  </a:cubicBezTo>
                  <a:cubicBezTo>
                    <a:pt x="104" y="235"/>
                    <a:pt x="104" y="235"/>
                    <a:pt x="104" y="235"/>
                  </a:cubicBezTo>
                  <a:cubicBezTo>
                    <a:pt x="104" y="235"/>
                    <a:pt x="104" y="235"/>
                    <a:pt x="104" y="236"/>
                  </a:cubicBezTo>
                  <a:cubicBezTo>
                    <a:pt x="104" y="236"/>
                    <a:pt x="104" y="236"/>
                    <a:pt x="104" y="236"/>
                  </a:cubicBezTo>
                  <a:cubicBezTo>
                    <a:pt x="106" y="236"/>
                    <a:pt x="106" y="236"/>
                    <a:pt x="106" y="236"/>
                  </a:cubicBezTo>
                  <a:cubicBezTo>
                    <a:pt x="106" y="238"/>
                    <a:pt x="106" y="238"/>
                    <a:pt x="106" y="238"/>
                  </a:cubicBezTo>
                  <a:cubicBezTo>
                    <a:pt x="104" y="238"/>
                    <a:pt x="104" y="238"/>
                    <a:pt x="104" y="238"/>
                  </a:cubicBezTo>
                  <a:cubicBezTo>
                    <a:pt x="104" y="238"/>
                    <a:pt x="104" y="239"/>
                    <a:pt x="104" y="239"/>
                  </a:cubicBezTo>
                  <a:cubicBezTo>
                    <a:pt x="104" y="239"/>
                    <a:pt x="104" y="240"/>
                    <a:pt x="104" y="240"/>
                  </a:cubicBezTo>
                  <a:cubicBezTo>
                    <a:pt x="106" y="240"/>
                    <a:pt x="106" y="240"/>
                    <a:pt x="106" y="240"/>
                  </a:cubicBezTo>
                  <a:cubicBezTo>
                    <a:pt x="106" y="242"/>
                    <a:pt x="106" y="242"/>
                    <a:pt x="106" y="242"/>
                  </a:cubicBezTo>
                  <a:cubicBezTo>
                    <a:pt x="104" y="242"/>
                    <a:pt x="104" y="242"/>
                    <a:pt x="104" y="242"/>
                  </a:cubicBezTo>
                  <a:cubicBezTo>
                    <a:pt x="104" y="242"/>
                    <a:pt x="104" y="242"/>
                    <a:pt x="104" y="242"/>
                  </a:cubicBezTo>
                  <a:cubicBezTo>
                    <a:pt x="104" y="243"/>
                    <a:pt x="104" y="243"/>
                    <a:pt x="104" y="243"/>
                  </a:cubicBezTo>
                  <a:cubicBezTo>
                    <a:pt x="106" y="243"/>
                    <a:pt x="106" y="243"/>
                    <a:pt x="106" y="243"/>
                  </a:cubicBezTo>
                  <a:cubicBezTo>
                    <a:pt x="106" y="245"/>
                    <a:pt x="106" y="245"/>
                    <a:pt x="106" y="245"/>
                  </a:cubicBezTo>
                  <a:cubicBezTo>
                    <a:pt x="104" y="245"/>
                    <a:pt x="104" y="245"/>
                    <a:pt x="104" y="245"/>
                  </a:cubicBezTo>
                  <a:cubicBezTo>
                    <a:pt x="104" y="245"/>
                    <a:pt x="104" y="245"/>
                    <a:pt x="104" y="246"/>
                  </a:cubicBezTo>
                  <a:cubicBezTo>
                    <a:pt x="104" y="246"/>
                    <a:pt x="104" y="246"/>
                    <a:pt x="104" y="246"/>
                  </a:cubicBezTo>
                  <a:cubicBezTo>
                    <a:pt x="106" y="246"/>
                    <a:pt x="106" y="246"/>
                    <a:pt x="106" y="246"/>
                  </a:cubicBezTo>
                  <a:cubicBezTo>
                    <a:pt x="106" y="248"/>
                    <a:pt x="106" y="248"/>
                    <a:pt x="106" y="248"/>
                  </a:cubicBezTo>
                  <a:cubicBezTo>
                    <a:pt x="104" y="248"/>
                    <a:pt x="104" y="248"/>
                    <a:pt x="104" y="248"/>
                  </a:cubicBezTo>
                  <a:cubicBezTo>
                    <a:pt x="104" y="248"/>
                    <a:pt x="104" y="249"/>
                    <a:pt x="104" y="249"/>
                  </a:cubicBezTo>
                  <a:cubicBezTo>
                    <a:pt x="104" y="249"/>
                    <a:pt x="104" y="250"/>
                    <a:pt x="104" y="250"/>
                  </a:cubicBezTo>
                  <a:cubicBezTo>
                    <a:pt x="106" y="250"/>
                    <a:pt x="106" y="250"/>
                    <a:pt x="106" y="250"/>
                  </a:cubicBezTo>
                  <a:cubicBezTo>
                    <a:pt x="106" y="252"/>
                    <a:pt x="106" y="252"/>
                    <a:pt x="106" y="252"/>
                  </a:cubicBezTo>
                  <a:cubicBezTo>
                    <a:pt x="104" y="252"/>
                    <a:pt x="104" y="252"/>
                    <a:pt x="104" y="252"/>
                  </a:cubicBezTo>
                  <a:cubicBezTo>
                    <a:pt x="104" y="252"/>
                    <a:pt x="104" y="252"/>
                    <a:pt x="104" y="252"/>
                  </a:cubicBezTo>
                  <a:cubicBezTo>
                    <a:pt x="104" y="253"/>
                    <a:pt x="104" y="253"/>
                    <a:pt x="105" y="253"/>
                  </a:cubicBezTo>
                  <a:cubicBezTo>
                    <a:pt x="106" y="253"/>
                    <a:pt x="106" y="253"/>
                    <a:pt x="106" y="253"/>
                  </a:cubicBezTo>
                  <a:cubicBezTo>
                    <a:pt x="106" y="255"/>
                    <a:pt x="106" y="255"/>
                    <a:pt x="106" y="255"/>
                  </a:cubicBezTo>
                  <a:cubicBezTo>
                    <a:pt x="105" y="255"/>
                    <a:pt x="105" y="255"/>
                    <a:pt x="105" y="255"/>
                  </a:cubicBezTo>
                  <a:cubicBezTo>
                    <a:pt x="104" y="255"/>
                    <a:pt x="104" y="255"/>
                    <a:pt x="104" y="256"/>
                  </a:cubicBezTo>
                  <a:cubicBezTo>
                    <a:pt x="104" y="256"/>
                    <a:pt x="104" y="256"/>
                    <a:pt x="105" y="256"/>
                  </a:cubicBezTo>
                  <a:cubicBezTo>
                    <a:pt x="106" y="256"/>
                    <a:pt x="106" y="256"/>
                    <a:pt x="106" y="256"/>
                  </a:cubicBezTo>
                  <a:cubicBezTo>
                    <a:pt x="106" y="257"/>
                    <a:pt x="106" y="257"/>
                    <a:pt x="106" y="257"/>
                  </a:cubicBezTo>
                  <a:cubicBezTo>
                    <a:pt x="98" y="257"/>
                    <a:pt x="98" y="257"/>
                    <a:pt x="98" y="257"/>
                  </a:cubicBezTo>
                  <a:cubicBezTo>
                    <a:pt x="98" y="260"/>
                    <a:pt x="98" y="260"/>
                    <a:pt x="98" y="260"/>
                  </a:cubicBezTo>
                  <a:cubicBezTo>
                    <a:pt x="61" y="260"/>
                    <a:pt x="61" y="260"/>
                    <a:pt x="61" y="260"/>
                  </a:cubicBezTo>
                  <a:cubicBezTo>
                    <a:pt x="58" y="260"/>
                    <a:pt x="56" y="261"/>
                    <a:pt x="56" y="262"/>
                  </a:cubicBezTo>
                  <a:cubicBezTo>
                    <a:pt x="56" y="263"/>
                    <a:pt x="56" y="263"/>
                    <a:pt x="56" y="263"/>
                  </a:cubicBezTo>
                  <a:cubicBezTo>
                    <a:pt x="56" y="264"/>
                    <a:pt x="58" y="265"/>
                    <a:pt x="61" y="265"/>
                  </a:cubicBezTo>
                  <a:cubicBezTo>
                    <a:pt x="98" y="264"/>
                    <a:pt x="98" y="264"/>
                    <a:pt x="98" y="264"/>
                  </a:cubicBezTo>
                  <a:cubicBezTo>
                    <a:pt x="98" y="266"/>
                    <a:pt x="98" y="266"/>
                    <a:pt x="98" y="266"/>
                  </a:cubicBezTo>
                  <a:cubicBezTo>
                    <a:pt x="105" y="275"/>
                    <a:pt x="105" y="275"/>
                    <a:pt x="105" y="275"/>
                  </a:cubicBezTo>
                  <a:cubicBezTo>
                    <a:pt x="124" y="275"/>
                    <a:pt x="124" y="275"/>
                    <a:pt x="124" y="275"/>
                  </a:cubicBezTo>
                  <a:cubicBezTo>
                    <a:pt x="131" y="266"/>
                    <a:pt x="131" y="266"/>
                    <a:pt x="131" y="266"/>
                  </a:cubicBezTo>
                  <a:cubicBezTo>
                    <a:pt x="131" y="264"/>
                    <a:pt x="131" y="264"/>
                    <a:pt x="131" y="264"/>
                  </a:cubicBezTo>
                  <a:cubicBezTo>
                    <a:pt x="167" y="264"/>
                    <a:pt x="167" y="264"/>
                    <a:pt x="167" y="264"/>
                  </a:cubicBezTo>
                  <a:cubicBezTo>
                    <a:pt x="170" y="263"/>
                    <a:pt x="173" y="263"/>
                    <a:pt x="173" y="262"/>
                  </a:cubicBezTo>
                  <a:cubicBezTo>
                    <a:pt x="172" y="260"/>
                    <a:pt x="172" y="260"/>
                    <a:pt x="172" y="260"/>
                  </a:cubicBezTo>
                  <a:cubicBezTo>
                    <a:pt x="172" y="259"/>
                    <a:pt x="170" y="259"/>
                    <a:pt x="167" y="259"/>
                  </a:cubicBezTo>
                  <a:cubicBezTo>
                    <a:pt x="131" y="259"/>
                    <a:pt x="131" y="259"/>
                    <a:pt x="131" y="259"/>
                  </a:cubicBezTo>
                  <a:cubicBezTo>
                    <a:pt x="131" y="257"/>
                    <a:pt x="131" y="257"/>
                    <a:pt x="131" y="257"/>
                  </a:cubicBezTo>
                  <a:cubicBezTo>
                    <a:pt x="121" y="257"/>
                    <a:pt x="121" y="257"/>
                    <a:pt x="121" y="257"/>
                  </a:cubicBezTo>
                  <a:cubicBezTo>
                    <a:pt x="121" y="256"/>
                    <a:pt x="121" y="256"/>
                    <a:pt x="121" y="256"/>
                  </a:cubicBezTo>
                  <a:cubicBezTo>
                    <a:pt x="123" y="256"/>
                    <a:pt x="123" y="256"/>
                    <a:pt x="123" y="256"/>
                  </a:cubicBezTo>
                  <a:cubicBezTo>
                    <a:pt x="123" y="256"/>
                    <a:pt x="124" y="256"/>
                    <a:pt x="124" y="255"/>
                  </a:cubicBezTo>
                  <a:cubicBezTo>
                    <a:pt x="124" y="255"/>
                    <a:pt x="123" y="255"/>
                    <a:pt x="123" y="255"/>
                  </a:cubicBezTo>
                  <a:cubicBezTo>
                    <a:pt x="120" y="255"/>
                    <a:pt x="120" y="255"/>
                    <a:pt x="120" y="255"/>
                  </a:cubicBezTo>
                  <a:cubicBezTo>
                    <a:pt x="120" y="253"/>
                    <a:pt x="120" y="253"/>
                    <a:pt x="120" y="253"/>
                  </a:cubicBezTo>
                  <a:cubicBezTo>
                    <a:pt x="123" y="253"/>
                    <a:pt x="123" y="253"/>
                    <a:pt x="123" y="253"/>
                  </a:cubicBezTo>
                  <a:cubicBezTo>
                    <a:pt x="123" y="253"/>
                    <a:pt x="123" y="252"/>
                    <a:pt x="123" y="252"/>
                  </a:cubicBezTo>
                  <a:cubicBezTo>
                    <a:pt x="123" y="252"/>
                    <a:pt x="123" y="251"/>
                    <a:pt x="123" y="251"/>
                  </a:cubicBezTo>
                  <a:cubicBezTo>
                    <a:pt x="120" y="251"/>
                    <a:pt x="120" y="251"/>
                    <a:pt x="120" y="251"/>
                  </a:cubicBezTo>
                  <a:cubicBezTo>
                    <a:pt x="120" y="249"/>
                    <a:pt x="120" y="249"/>
                    <a:pt x="120" y="249"/>
                  </a:cubicBezTo>
                  <a:cubicBezTo>
                    <a:pt x="123" y="249"/>
                    <a:pt x="123" y="249"/>
                    <a:pt x="123" y="249"/>
                  </a:cubicBezTo>
                  <a:cubicBezTo>
                    <a:pt x="123" y="249"/>
                    <a:pt x="123" y="249"/>
                    <a:pt x="123" y="249"/>
                  </a:cubicBezTo>
                  <a:cubicBezTo>
                    <a:pt x="123" y="248"/>
                    <a:pt x="123" y="248"/>
                    <a:pt x="123" y="248"/>
                  </a:cubicBezTo>
                  <a:cubicBezTo>
                    <a:pt x="120" y="248"/>
                    <a:pt x="120" y="248"/>
                    <a:pt x="120" y="248"/>
                  </a:cubicBezTo>
                  <a:cubicBezTo>
                    <a:pt x="120" y="246"/>
                    <a:pt x="120" y="246"/>
                    <a:pt x="120" y="246"/>
                  </a:cubicBezTo>
                  <a:cubicBezTo>
                    <a:pt x="123" y="246"/>
                    <a:pt x="123" y="246"/>
                    <a:pt x="123" y="246"/>
                  </a:cubicBezTo>
                  <a:cubicBezTo>
                    <a:pt x="123" y="246"/>
                    <a:pt x="123" y="246"/>
                    <a:pt x="123" y="245"/>
                  </a:cubicBezTo>
                  <a:cubicBezTo>
                    <a:pt x="123" y="245"/>
                    <a:pt x="123" y="245"/>
                    <a:pt x="123" y="245"/>
                  </a:cubicBezTo>
                  <a:cubicBezTo>
                    <a:pt x="120" y="245"/>
                    <a:pt x="120" y="245"/>
                    <a:pt x="120" y="245"/>
                  </a:cubicBezTo>
                  <a:cubicBezTo>
                    <a:pt x="120" y="243"/>
                    <a:pt x="120" y="243"/>
                    <a:pt x="120" y="243"/>
                  </a:cubicBezTo>
                  <a:cubicBezTo>
                    <a:pt x="123" y="243"/>
                    <a:pt x="123" y="243"/>
                    <a:pt x="123" y="243"/>
                  </a:cubicBezTo>
                  <a:cubicBezTo>
                    <a:pt x="123" y="243"/>
                    <a:pt x="123" y="242"/>
                    <a:pt x="123" y="242"/>
                  </a:cubicBezTo>
                  <a:cubicBezTo>
                    <a:pt x="123" y="242"/>
                    <a:pt x="123" y="241"/>
                    <a:pt x="123" y="241"/>
                  </a:cubicBezTo>
                  <a:cubicBezTo>
                    <a:pt x="120" y="241"/>
                    <a:pt x="120" y="241"/>
                    <a:pt x="120" y="241"/>
                  </a:cubicBezTo>
                  <a:cubicBezTo>
                    <a:pt x="120" y="240"/>
                    <a:pt x="120" y="240"/>
                    <a:pt x="120" y="240"/>
                  </a:cubicBezTo>
                  <a:cubicBezTo>
                    <a:pt x="123" y="239"/>
                    <a:pt x="123" y="239"/>
                    <a:pt x="123" y="239"/>
                  </a:cubicBezTo>
                  <a:cubicBezTo>
                    <a:pt x="123" y="239"/>
                    <a:pt x="123" y="239"/>
                    <a:pt x="123" y="239"/>
                  </a:cubicBezTo>
                  <a:cubicBezTo>
                    <a:pt x="123" y="238"/>
                    <a:pt x="123" y="238"/>
                    <a:pt x="123" y="238"/>
                  </a:cubicBezTo>
                  <a:cubicBezTo>
                    <a:pt x="120" y="238"/>
                    <a:pt x="120" y="238"/>
                    <a:pt x="120" y="238"/>
                  </a:cubicBezTo>
                  <a:cubicBezTo>
                    <a:pt x="120" y="236"/>
                    <a:pt x="120" y="236"/>
                    <a:pt x="120" y="236"/>
                  </a:cubicBezTo>
                  <a:cubicBezTo>
                    <a:pt x="123" y="236"/>
                    <a:pt x="123" y="236"/>
                    <a:pt x="123" y="236"/>
                  </a:cubicBezTo>
                  <a:cubicBezTo>
                    <a:pt x="123" y="236"/>
                    <a:pt x="123" y="236"/>
                    <a:pt x="123" y="236"/>
                  </a:cubicBezTo>
                  <a:cubicBezTo>
                    <a:pt x="123" y="235"/>
                    <a:pt x="123" y="235"/>
                    <a:pt x="123" y="235"/>
                  </a:cubicBezTo>
                  <a:cubicBezTo>
                    <a:pt x="120" y="235"/>
                    <a:pt x="120" y="235"/>
                    <a:pt x="120" y="235"/>
                  </a:cubicBezTo>
                  <a:cubicBezTo>
                    <a:pt x="120" y="233"/>
                    <a:pt x="120" y="233"/>
                    <a:pt x="120" y="233"/>
                  </a:cubicBezTo>
                  <a:cubicBezTo>
                    <a:pt x="123" y="233"/>
                    <a:pt x="123" y="233"/>
                    <a:pt x="123" y="233"/>
                  </a:cubicBezTo>
                  <a:cubicBezTo>
                    <a:pt x="123" y="233"/>
                    <a:pt x="123" y="233"/>
                    <a:pt x="123" y="232"/>
                  </a:cubicBezTo>
                  <a:cubicBezTo>
                    <a:pt x="123" y="232"/>
                    <a:pt x="123" y="232"/>
                    <a:pt x="123" y="232"/>
                  </a:cubicBezTo>
                  <a:cubicBezTo>
                    <a:pt x="140" y="232"/>
                    <a:pt x="169" y="231"/>
                    <a:pt x="217" y="231"/>
                  </a:cubicBezTo>
                  <a:cubicBezTo>
                    <a:pt x="291" y="230"/>
                    <a:pt x="291" y="182"/>
                    <a:pt x="291" y="170"/>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050" dirty="0"/>
            </a:p>
          </p:txBody>
        </p:sp>
      </p:grpSp>
      <p:sp>
        <p:nvSpPr>
          <p:cNvPr id="63" name="Freeform 6"/>
          <p:cNvSpPr>
            <a:spLocks/>
          </p:cNvSpPr>
          <p:nvPr/>
        </p:nvSpPr>
        <p:spPr bwMode="auto">
          <a:xfrm>
            <a:off x="7479757" y="2573297"/>
            <a:ext cx="3747730" cy="2511886"/>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tx1">
              <a:lumMod val="50000"/>
              <a:lumOff val="50000"/>
              <a:alpha val="18000"/>
            </a:schemeClr>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2" name="Title 1"/>
          <p:cNvSpPr>
            <a:spLocks noGrp="1"/>
          </p:cNvSpPr>
          <p:nvPr>
            <p:ph type="title"/>
            <p:custDataLst>
              <p:tags r:id="rId1"/>
            </p:custDataLst>
          </p:nvPr>
        </p:nvSpPr>
        <p:spPr/>
        <p:txBody>
          <a:bodyPr/>
          <a:lstStyle/>
          <a:p>
            <a:r>
              <a:rPr lang="en-US" dirty="0" smtClean="0"/>
              <a:t>Stages of Service Deployment</a:t>
            </a:r>
            <a:endParaRPr lang="en-US" dirty="0"/>
          </a:p>
        </p:txBody>
      </p:sp>
      <p:grpSp>
        <p:nvGrpSpPr>
          <p:cNvPr id="58" name="Group 57"/>
          <p:cNvGrpSpPr/>
          <p:nvPr/>
        </p:nvGrpSpPr>
        <p:grpSpPr>
          <a:xfrm>
            <a:off x="901667" y="1371600"/>
            <a:ext cx="2529318" cy="3478220"/>
            <a:chOff x="640410" y="662474"/>
            <a:chExt cx="2529318" cy="3478220"/>
          </a:xfrm>
        </p:grpSpPr>
        <p:sp>
          <p:nvSpPr>
            <p:cNvPr id="19" name="TextBox 18"/>
            <p:cNvSpPr txBox="1"/>
            <p:nvPr>
              <p:custDataLst>
                <p:tags r:id="rId13"/>
              </p:custDataLst>
            </p:nvPr>
          </p:nvSpPr>
          <p:spPr>
            <a:xfrm>
              <a:off x="640410" y="662474"/>
              <a:ext cx="1951487" cy="9541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04" tIns="91440" rIns="91404" bIns="91440" numCol="1" spcCol="0" rtlCol="0" anchor="ctr" anchorCtr="0" compatLnSpc="1">
              <a:prstTxWarp prst="textNoShape">
                <a:avLst/>
              </a:prstTxWarp>
              <a:spAutoFit/>
            </a:bodyPr>
            <a:lstStyle>
              <a:defPPr>
                <a:defRPr lang="en-US"/>
              </a:defPPr>
              <a:lvl1pPr defTabSz="913788" fontAlgn="base">
                <a:spcBef>
                  <a:spcPts val="1200"/>
                </a:spcBef>
                <a:spcAft>
                  <a:spcPct val="0"/>
                </a:spcAft>
                <a:defRPr sz="2200">
                  <a:ln>
                    <a:solidFill>
                      <a:schemeClr val="bg1">
                        <a:alpha val="0"/>
                      </a:schemeClr>
                    </a:solidFill>
                  </a:ln>
                  <a:solidFill>
                    <a:srgbClr val="595959"/>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NZ" sz="1800" dirty="0">
                  <a:latin typeface="Segoe UI Light" pitchFamily="34" charset="0"/>
                </a:rPr>
                <a:t>Stage 1: </a:t>
              </a:r>
              <a:r>
                <a:rPr lang="en-NZ" sz="1600" dirty="0"/>
                <a:t/>
              </a:r>
              <a:br>
                <a:rPr lang="en-NZ" sz="1600" dirty="0"/>
              </a:br>
              <a:r>
                <a:rPr lang="en-NZ" sz="1600" dirty="0"/>
                <a:t>Local development </a:t>
              </a:r>
              <a:r>
                <a:rPr lang="en-NZ" sz="1600" dirty="0" smtClean="0"/>
                <a:t/>
              </a:r>
              <a:br>
                <a:rPr lang="en-NZ" sz="1600" dirty="0" smtClean="0"/>
              </a:br>
              <a:r>
                <a:rPr lang="en-NZ" sz="1600" dirty="0" smtClean="0"/>
                <a:t>and </a:t>
              </a:r>
              <a:r>
                <a:rPr lang="en-NZ" sz="1600" dirty="0"/>
                <a:t>testing</a:t>
              </a:r>
            </a:p>
          </p:txBody>
        </p:sp>
        <p:grpSp>
          <p:nvGrpSpPr>
            <p:cNvPr id="50" name="Group 49"/>
            <p:cNvGrpSpPr/>
            <p:nvPr/>
          </p:nvGrpSpPr>
          <p:grpSpPr>
            <a:xfrm>
              <a:off x="700848" y="2265468"/>
              <a:ext cx="2468880" cy="1097280"/>
              <a:chOff x="453797" y="2265468"/>
              <a:chExt cx="2468880" cy="1097280"/>
            </a:xfrm>
          </p:grpSpPr>
          <p:sp>
            <p:nvSpPr>
              <p:cNvPr id="20" name="Rectangle 19"/>
              <p:cNvSpPr/>
              <p:nvPr>
                <p:custDataLst>
                  <p:tags r:id="rId15"/>
                </p:custDataLst>
              </p:nvPr>
            </p:nvSpPr>
            <p:spPr bwMode="auto">
              <a:xfrm>
                <a:off x="453797" y="2265468"/>
                <a:ext cx="2468880" cy="1097280"/>
              </a:xfrm>
              <a:prstGeom prst="rect">
                <a:avLst/>
              </a:prstGeom>
              <a:solidFill>
                <a:schemeClr val="accent2">
                  <a:lumMod val="40000"/>
                  <a:lumOff val="60000"/>
                </a:schemeClr>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91436" tIns="91440" rIns="91436" bIns="45718" numCol="1" rtlCol="0" anchor="t" anchorCtr="0" compatLnSpc="1">
                <a:prstTxWarp prst="textNoShape">
                  <a:avLst/>
                </a:prstTxWarp>
              </a:bodyPr>
              <a:lstStyle/>
              <a:p>
                <a:pPr algn="ctr" defTabSz="914099"/>
                <a:r>
                  <a:rPr lang="en-NZ" sz="1600" dirty="0" smtClean="0">
                    <a:ln>
                      <a:solidFill>
                        <a:schemeClr val="bg1">
                          <a:alpha val="0"/>
                        </a:schemeClr>
                      </a:solidFill>
                    </a:ln>
                    <a:solidFill>
                      <a:srgbClr val="595959"/>
                    </a:solidFill>
                  </a:rPr>
                  <a:t>Compute Emulator</a:t>
                </a:r>
                <a:endParaRPr lang="en-NZ" sz="1600" dirty="0">
                  <a:ln>
                    <a:solidFill>
                      <a:schemeClr val="bg1">
                        <a:alpha val="0"/>
                      </a:schemeClr>
                    </a:solidFill>
                  </a:ln>
                  <a:solidFill>
                    <a:srgbClr val="595959"/>
                  </a:solidFill>
                </a:endParaRPr>
              </a:p>
            </p:txBody>
          </p:sp>
          <p:grpSp>
            <p:nvGrpSpPr>
              <p:cNvPr id="43" name="Group 42"/>
              <p:cNvGrpSpPr/>
              <p:nvPr/>
            </p:nvGrpSpPr>
            <p:grpSpPr>
              <a:xfrm>
                <a:off x="545237" y="2798868"/>
                <a:ext cx="2286000" cy="365760"/>
                <a:chOff x="545237" y="2753148"/>
                <a:chExt cx="2286000" cy="365760"/>
              </a:xfrm>
            </p:grpSpPr>
            <p:sp>
              <p:nvSpPr>
                <p:cNvPr id="23" name="Rectangle 22"/>
                <p:cNvSpPr/>
                <p:nvPr>
                  <p:custDataLst>
                    <p:tags r:id="rId16"/>
                  </p:custDataLst>
                </p:nvPr>
              </p:nvSpPr>
              <p:spPr bwMode="auto">
                <a:xfrm>
                  <a:off x="545237" y="2753148"/>
                  <a:ext cx="1097280" cy="365760"/>
                </a:xfrm>
                <a:prstGeom prst="rect">
                  <a:avLst/>
                </a:prstGeom>
                <a:solidFill>
                  <a:schemeClr val="accent4"/>
                </a:solidFill>
                <a:ln w="6350">
                  <a:solidFill>
                    <a:schemeClr val="accent4"/>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spc="-50" dirty="0" smtClean="0">
                      <a:ln>
                        <a:solidFill>
                          <a:schemeClr val="bg1">
                            <a:alpha val="0"/>
                          </a:schemeClr>
                        </a:solidFill>
                      </a:ln>
                      <a:solidFill>
                        <a:schemeClr val="bg1"/>
                      </a:solidFill>
                    </a:rPr>
                    <a:t>Role</a:t>
                  </a:r>
                </a:p>
              </p:txBody>
            </p:sp>
            <p:sp>
              <p:nvSpPr>
                <p:cNvPr id="24" name="Rectangle 23"/>
                <p:cNvSpPr/>
                <p:nvPr>
                  <p:custDataLst>
                    <p:tags r:id="rId17"/>
                  </p:custDataLst>
                </p:nvPr>
              </p:nvSpPr>
              <p:spPr bwMode="auto">
                <a:xfrm>
                  <a:off x="1733957" y="2753148"/>
                  <a:ext cx="1097280" cy="365760"/>
                </a:xfrm>
                <a:prstGeom prst="rect">
                  <a:avLst/>
                </a:prstGeom>
                <a:solidFill>
                  <a:schemeClr val="accent4"/>
                </a:solidFill>
                <a:ln w="6350">
                  <a:solidFill>
                    <a:schemeClr val="accent4"/>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spc="-50" dirty="0" smtClean="0">
                      <a:ln>
                        <a:solidFill>
                          <a:schemeClr val="bg1">
                            <a:alpha val="0"/>
                          </a:schemeClr>
                        </a:solidFill>
                      </a:ln>
                      <a:solidFill>
                        <a:schemeClr val="bg1"/>
                      </a:solidFill>
                    </a:rPr>
                    <a:t>Role</a:t>
                  </a:r>
                </a:p>
              </p:txBody>
            </p:sp>
          </p:grpSp>
        </p:grpSp>
        <p:sp>
          <p:nvSpPr>
            <p:cNvPr id="22" name="Rectangle 21"/>
            <p:cNvSpPr/>
            <p:nvPr>
              <p:custDataLst>
                <p:tags r:id="rId14"/>
              </p:custDataLst>
            </p:nvPr>
          </p:nvSpPr>
          <p:spPr bwMode="auto">
            <a:xfrm>
              <a:off x="1071180" y="3473182"/>
              <a:ext cx="1728216" cy="667512"/>
            </a:xfrm>
            <a:prstGeom prst="rect">
              <a:avLst/>
            </a:prstGeom>
            <a:solidFill>
              <a:schemeClr val="accent2">
                <a:lumMod val="40000"/>
                <a:lumOff val="60000"/>
              </a:schemeClr>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91436" tIns="91440" rIns="91436" bIns="45718" numCol="1" rtlCol="0" anchor="t" anchorCtr="0" compatLnSpc="1">
              <a:prstTxWarp prst="textNoShape">
                <a:avLst/>
              </a:prstTxWarp>
            </a:bodyPr>
            <a:lstStyle/>
            <a:p>
              <a:pPr algn="ctr" defTabSz="914099"/>
              <a:r>
                <a:rPr lang="en-NZ" sz="1600" dirty="0" smtClean="0">
                  <a:ln>
                    <a:solidFill>
                      <a:schemeClr val="bg1">
                        <a:alpha val="0"/>
                      </a:schemeClr>
                    </a:solidFill>
                  </a:ln>
                  <a:solidFill>
                    <a:srgbClr val="595959"/>
                  </a:solidFill>
                </a:rPr>
                <a:t>Storage Emulator</a:t>
              </a:r>
              <a:endParaRPr lang="en-NZ" sz="1600" dirty="0">
                <a:ln>
                  <a:solidFill>
                    <a:schemeClr val="bg1">
                      <a:alpha val="0"/>
                    </a:schemeClr>
                  </a:solidFill>
                </a:ln>
                <a:solidFill>
                  <a:srgbClr val="595959"/>
                </a:solidFill>
              </a:endParaRPr>
            </a:p>
          </p:txBody>
        </p:sp>
      </p:grpSp>
      <p:sp>
        <p:nvSpPr>
          <p:cNvPr id="7" name="TextBox 6"/>
          <p:cNvSpPr txBox="1"/>
          <p:nvPr>
            <p:custDataLst>
              <p:tags r:id="rId2"/>
            </p:custDataLst>
          </p:nvPr>
        </p:nvSpPr>
        <p:spPr>
          <a:xfrm>
            <a:off x="4110596" y="1371600"/>
            <a:ext cx="1233223" cy="954107"/>
          </a:xfrm>
          <a:prstGeom prst="rect">
            <a:avLst/>
          </a:prstGeom>
          <a:noFill/>
          <a:ln>
            <a:noFill/>
          </a:ln>
        </p:spPr>
        <p:txBody>
          <a:bodyPr wrap="none" lIns="0" tIns="91440" rIns="0" bIns="91440" rtlCol="0" anchor="ctr" anchorCtr="0">
            <a:spAutoFit/>
          </a:bodyPr>
          <a:lstStyle/>
          <a:p>
            <a:r>
              <a:rPr lang="en-NZ" dirty="0">
                <a:ln>
                  <a:solidFill>
                    <a:schemeClr val="bg1">
                      <a:alpha val="0"/>
                    </a:schemeClr>
                  </a:solidFill>
                </a:ln>
                <a:solidFill>
                  <a:srgbClr val="595959"/>
                </a:solidFill>
                <a:latin typeface="Segoe UI Light" pitchFamily="34" charset="0"/>
              </a:rPr>
              <a:t>Stage 4: </a:t>
            </a:r>
            <a:br>
              <a:rPr lang="en-NZ" dirty="0">
                <a:ln>
                  <a:solidFill>
                    <a:schemeClr val="bg1">
                      <a:alpha val="0"/>
                    </a:schemeClr>
                  </a:solidFill>
                </a:ln>
                <a:solidFill>
                  <a:srgbClr val="595959"/>
                </a:solidFill>
                <a:latin typeface="Segoe UI Light" pitchFamily="34" charset="0"/>
              </a:rPr>
            </a:br>
            <a:r>
              <a:rPr lang="en-NZ" sz="1600" dirty="0" smtClean="0">
                <a:ln>
                  <a:solidFill>
                    <a:schemeClr val="bg1">
                      <a:alpha val="0"/>
                    </a:schemeClr>
                  </a:solidFill>
                </a:ln>
                <a:solidFill>
                  <a:srgbClr val="595959"/>
                </a:solidFill>
              </a:rPr>
              <a:t>VIP Swap </a:t>
            </a:r>
            <a:br>
              <a:rPr lang="en-NZ" sz="1600" dirty="0" smtClean="0">
                <a:ln>
                  <a:solidFill>
                    <a:schemeClr val="bg1">
                      <a:alpha val="0"/>
                    </a:schemeClr>
                  </a:solidFill>
                </a:ln>
                <a:solidFill>
                  <a:srgbClr val="595959"/>
                </a:solidFill>
              </a:rPr>
            </a:br>
            <a:r>
              <a:rPr lang="en-NZ" sz="1600" dirty="0" smtClean="0">
                <a:ln>
                  <a:solidFill>
                    <a:schemeClr val="bg1">
                      <a:alpha val="0"/>
                    </a:schemeClr>
                  </a:solidFill>
                </a:ln>
                <a:solidFill>
                  <a:srgbClr val="595959"/>
                </a:solidFill>
              </a:rPr>
              <a:t>to Production</a:t>
            </a:r>
            <a:endParaRPr lang="en-NZ" sz="1600" dirty="0">
              <a:ln>
                <a:solidFill>
                  <a:schemeClr val="bg1">
                    <a:alpha val="0"/>
                  </a:schemeClr>
                </a:solidFill>
              </a:ln>
              <a:solidFill>
                <a:srgbClr val="595959"/>
              </a:solidFill>
            </a:endParaRPr>
          </a:p>
        </p:txBody>
      </p:sp>
      <p:sp>
        <p:nvSpPr>
          <p:cNvPr id="3" name="TextBox 2"/>
          <p:cNvSpPr txBox="1"/>
          <p:nvPr>
            <p:custDataLst>
              <p:tags r:id="rId3"/>
            </p:custDataLst>
          </p:nvPr>
        </p:nvSpPr>
        <p:spPr>
          <a:xfrm>
            <a:off x="7725734" y="1368784"/>
            <a:ext cx="1839983" cy="9541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04" tIns="91440" rIns="91404" bIns="91440" numCol="1" spcCol="0" rtlCol="0" anchor="ctr" anchorCtr="0" compatLnSpc="1">
            <a:prstTxWarp prst="textNoShape">
              <a:avLst/>
            </a:prstTxWarp>
            <a:spAutoFit/>
          </a:bodyPr>
          <a:lstStyle>
            <a:defPPr>
              <a:defRPr lang="en-US"/>
            </a:defPPr>
            <a:lvl1pPr algn="ctr" defTabSz="913788" fontAlgn="base">
              <a:spcBef>
                <a:spcPts val="1200"/>
              </a:spcBef>
              <a:spcAft>
                <a:spcPct val="0"/>
              </a:spcAft>
              <a:defRPr sz="1400" b="1">
                <a:ln>
                  <a:solidFill>
                    <a:schemeClr val="bg1">
                      <a:alpha val="0"/>
                    </a:schemeClr>
                  </a:solidFill>
                </a:ln>
                <a:solidFill>
                  <a:srgbClr val="595959"/>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NZ" sz="1800" b="0" dirty="0">
                <a:latin typeface="Segoe UI Light" pitchFamily="34" charset="0"/>
              </a:rPr>
              <a:t>Stage 3: </a:t>
            </a:r>
            <a:r>
              <a:rPr lang="en-NZ" sz="1600" dirty="0"/>
              <a:t/>
            </a:r>
            <a:br>
              <a:rPr lang="en-NZ" sz="1600" dirty="0"/>
            </a:br>
            <a:r>
              <a:rPr lang="en-NZ" sz="1600" b="0" dirty="0"/>
              <a:t>Test in Staging on </a:t>
            </a:r>
            <a:r>
              <a:rPr lang="en-NZ" sz="1600" b="0" dirty="0" smtClean="0"/>
              <a:t/>
            </a:r>
            <a:br>
              <a:rPr lang="en-NZ" sz="1600" b="0" dirty="0" smtClean="0"/>
            </a:br>
            <a:r>
              <a:rPr lang="en-NZ" sz="1600" b="0" dirty="0" smtClean="0"/>
              <a:t>Windows Azure</a:t>
            </a:r>
            <a:endParaRPr lang="en-NZ" sz="1600" b="0" dirty="0"/>
          </a:p>
        </p:txBody>
      </p:sp>
      <p:sp>
        <p:nvSpPr>
          <p:cNvPr id="53" name="Right Arrow 52"/>
          <p:cNvSpPr/>
          <p:nvPr/>
        </p:nvSpPr>
        <p:spPr bwMode="auto">
          <a:xfrm>
            <a:off x="3518577" y="3688229"/>
            <a:ext cx="548640" cy="45720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ight Arrow 53"/>
          <p:cNvSpPr/>
          <p:nvPr/>
        </p:nvSpPr>
        <p:spPr bwMode="auto">
          <a:xfrm>
            <a:off x="7230833" y="3688229"/>
            <a:ext cx="548640" cy="45720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0" name="Group 59"/>
          <p:cNvGrpSpPr/>
          <p:nvPr/>
        </p:nvGrpSpPr>
        <p:grpSpPr>
          <a:xfrm>
            <a:off x="8111829" y="3170536"/>
            <a:ext cx="2468880" cy="1816115"/>
            <a:chOff x="8438400" y="2461410"/>
            <a:chExt cx="2468880" cy="1816115"/>
          </a:xfrm>
        </p:grpSpPr>
        <p:sp>
          <p:nvSpPr>
            <p:cNvPr id="13" name="Rectangle 12"/>
            <p:cNvSpPr/>
            <p:nvPr>
              <p:custDataLst>
                <p:tags r:id="rId9"/>
              </p:custDataLst>
            </p:nvPr>
          </p:nvSpPr>
          <p:spPr bwMode="auto">
            <a:xfrm>
              <a:off x="8808732" y="3610013"/>
              <a:ext cx="1728216" cy="6675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4099" fontAlgn="base">
                <a:spcBef>
                  <a:spcPct val="0"/>
                </a:spcBef>
                <a:spcAft>
                  <a:spcPct val="0"/>
                </a:spcAft>
              </a:pPr>
              <a:r>
                <a:rPr lang="en-NZ" sz="1600" dirty="0">
                  <a:ln>
                    <a:solidFill>
                      <a:schemeClr val="bg1">
                        <a:alpha val="0"/>
                      </a:schemeClr>
                    </a:solidFill>
                  </a:ln>
                  <a:solidFill>
                    <a:schemeClr val="bg1">
                      <a:alpha val="99000"/>
                    </a:schemeClr>
                  </a:solidFill>
                </a:rPr>
                <a:t>Windows Azure Storage Service</a:t>
              </a:r>
            </a:p>
          </p:txBody>
        </p:sp>
        <p:grpSp>
          <p:nvGrpSpPr>
            <p:cNvPr id="52" name="Group 51"/>
            <p:cNvGrpSpPr/>
            <p:nvPr/>
          </p:nvGrpSpPr>
          <p:grpSpPr>
            <a:xfrm>
              <a:off x="8438400" y="2461410"/>
              <a:ext cx="2468880" cy="1097280"/>
              <a:chOff x="8301240" y="2461410"/>
              <a:chExt cx="2468880" cy="1097280"/>
            </a:xfrm>
          </p:grpSpPr>
          <p:sp>
            <p:nvSpPr>
              <p:cNvPr id="14" name="Rectangle 13"/>
              <p:cNvSpPr/>
              <p:nvPr>
                <p:custDataLst>
                  <p:tags r:id="rId10"/>
                </p:custDataLst>
              </p:nvPr>
            </p:nvSpPr>
            <p:spPr bwMode="auto">
              <a:xfrm>
                <a:off x="8301240" y="2461410"/>
                <a:ext cx="2468880" cy="1097280"/>
              </a:xfrm>
              <a:prstGeom prst="rect">
                <a:avLst/>
              </a:pr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40" rIns="91404" bIns="45703" numCol="1" spcCol="0" rtlCol="0" anchor="t" anchorCtr="0" compatLnSpc="1">
                <a:prstTxWarp prst="textNoShape">
                  <a:avLst/>
                </a:prstTxWarp>
              </a:bodyPr>
              <a:lstStyle/>
              <a:p>
                <a:pPr algn="ctr" defTabSz="914099" fontAlgn="base">
                  <a:spcBef>
                    <a:spcPct val="0"/>
                  </a:spcBef>
                  <a:spcAft>
                    <a:spcPct val="0"/>
                  </a:spcAft>
                </a:pPr>
                <a:r>
                  <a:rPr lang="en-NZ" sz="1600" dirty="0" smtClean="0">
                    <a:ln>
                      <a:solidFill>
                        <a:schemeClr val="bg1">
                          <a:alpha val="0"/>
                        </a:schemeClr>
                      </a:solidFill>
                    </a:ln>
                    <a:solidFill>
                      <a:srgbClr val="595959"/>
                    </a:solidFill>
                  </a:rPr>
                  <a:t>Cloud Service</a:t>
                </a:r>
                <a:endParaRPr lang="en-NZ" sz="1600" dirty="0">
                  <a:ln>
                    <a:solidFill>
                      <a:schemeClr val="bg1">
                        <a:alpha val="0"/>
                      </a:schemeClr>
                    </a:solidFill>
                  </a:ln>
                  <a:solidFill>
                    <a:srgbClr val="595959"/>
                  </a:solidFill>
                </a:endParaRPr>
              </a:p>
            </p:txBody>
          </p:sp>
          <p:grpSp>
            <p:nvGrpSpPr>
              <p:cNvPr id="47" name="Group 46"/>
              <p:cNvGrpSpPr/>
              <p:nvPr/>
            </p:nvGrpSpPr>
            <p:grpSpPr>
              <a:xfrm>
                <a:off x="8392680" y="2994810"/>
                <a:ext cx="2286000" cy="365760"/>
                <a:chOff x="610552" y="2949090"/>
                <a:chExt cx="2286000" cy="365760"/>
              </a:xfrm>
            </p:grpSpPr>
            <p:sp>
              <p:nvSpPr>
                <p:cNvPr id="48" name="Rectangle 47"/>
                <p:cNvSpPr/>
                <p:nvPr>
                  <p:custDataLst>
                    <p:tags r:id="rId11"/>
                  </p:custDataLst>
                </p:nvPr>
              </p:nvSpPr>
              <p:spPr bwMode="auto">
                <a:xfrm>
                  <a:off x="610552" y="2949090"/>
                  <a:ext cx="1097280" cy="365760"/>
                </a:xfrm>
                <a:prstGeom prst="rect">
                  <a:avLst/>
                </a:prstGeom>
                <a:solidFill>
                  <a:schemeClr val="accent4"/>
                </a:solidFill>
                <a:ln w="6350">
                  <a:solidFill>
                    <a:schemeClr val="accent4"/>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spc="-50" dirty="0" smtClean="0">
                      <a:ln>
                        <a:solidFill>
                          <a:schemeClr val="bg1">
                            <a:alpha val="0"/>
                          </a:schemeClr>
                        </a:solidFill>
                      </a:ln>
                      <a:solidFill>
                        <a:schemeClr val="bg1"/>
                      </a:solidFill>
                    </a:rPr>
                    <a:t>Role</a:t>
                  </a:r>
                </a:p>
              </p:txBody>
            </p:sp>
            <p:sp>
              <p:nvSpPr>
                <p:cNvPr id="49" name="Rectangle 48"/>
                <p:cNvSpPr/>
                <p:nvPr>
                  <p:custDataLst>
                    <p:tags r:id="rId12"/>
                  </p:custDataLst>
                </p:nvPr>
              </p:nvSpPr>
              <p:spPr bwMode="auto">
                <a:xfrm>
                  <a:off x="1799272" y="2949090"/>
                  <a:ext cx="1097280" cy="365760"/>
                </a:xfrm>
                <a:prstGeom prst="rect">
                  <a:avLst/>
                </a:prstGeom>
                <a:solidFill>
                  <a:schemeClr val="accent4"/>
                </a:solidFill>
                <a:ln w="6350">
                  <a:solidFill>
                    <a:schemeClr val="accent4"/>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spc="-50" dirty="0" smtClean="0">
                      <a:ln>
                        <a:solidFill>
                          <a:schemeClr val="bg1">
                            <a:alpha val="0"/>
                          </a:schemeClr>
                        </a:solidFill>
                      </a:ln>
                      <a:solidFill>
                        <a:schemeClr val="bg1"/>
                      </a:solidFill>
                    </a:rPr>
                    <a:t>Role</a:t>
                  </a:r>
                </a:p>
              </p:txBody>
            </p:sp>
          </p:grpSp>
        </p:grpSp>
      </p:grpSp>
      <p:grpSp>
        <p:nvGrpSpPr>
          <p:cNvPr id="4" name="Group 3"/>
          <p:cNvGrpSpPr/>
          <p:nvPr/>
        </p:nvGrpSpPr>
        <p:grpSpPr>
          <a:xfrm>
            <a:off x="4019704" y="1371600"/>
            <a:ext cx="2837214" cy="3905779"/>
            <a:chOff x="4019704" y="662474"/>
            <a:chExt cx="2837214" cy="3905779"/>
          </a:xfrm>
        </p:grpSpPr>
        <p:sp>
          <p:nvSpPr>
            <p:cNvPr id="62" name="Freeform 6"/>
            <p:cNvSpPr>
              <a:spLocks/>
            </p:cNvSpPr>
            <p:nvPr/>
          </p:nvSpPr>
          <p:spPr bwMode="auto">
            <a:xfrm>
              <a:off x="4453342" y="3006581"/>
              <a:ext cx="2330012" cy="1561672"/>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lumMod val="60000"/>
                <a:lumOff val="40000"/>
                <a:alpha val="50000"/>
              </a:schemeClr>
            </a:solidFill>
            <a:ln>
              <a:noFill/>
            </a:ln>
          </p:spPr>
          <p:txBody>
            <a:bodyPr vert="horz" wrap="square" lIns="82305" tIns="41153" rIns="82305" bIns="41153" numCol="1" anchor="t" anchorCtr="0" compatLnSpc="1">
              <a:prstTxWarp prst="textNoShape">
                <a:avLst/>
              </a:prstTxWarp>
            </a:bodyPr>
            <a:lstStyle/>
            <a:p>
              <a:endParaRPr lang="en-US" sz="1600" dirty="0">
                <a:solidFill>
                  <a:schemeClr val="tx1"/>
                </a:solidFill>
              </a:endParaRPr>
            </a:p>
          </p:txBody>
        </p:sp>
        <p:sp>
          <p:nvSpPr>
            <p:cNvPr id="26" name="TextBox 25"/>
            <p:cNvSpPr txBox="1"/>
            <p:nvPr>
              <p:custDataLst>
                <p:tags r:id="rId4"/>
              </p:custDataLst>
            </p:nvPr>
          </p:nvSpPr>
          <p:spPr>
            <a:xfrm>
              <a:off x="4019704" y="662474"/>
              <a:ext cx="1994063" cy="9541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04" tIns="91440" rIns="91404" bIns="91440" numCol="1" spcCol="0" rtlCol="0" anchor="ctr" anchorCtr="0" compatLnSpc="1">
              <a:prstTxWarp prst="textNoShape">
                <a:avLst/>
              </a:prstTxWarp>
              <a:spAutoFit/>
            </a:bodyPr>
            <a:lstStyle>
              <a:defPPr>
                <a:defRPr lang="en-US"/>
              </a:defPPr>
              <a:lvl1pPr defTabSz="913788" fontAlgn="base">
                <a:spcBef>
                  <a:spcPts val="1200"/>
                </a:spcBef>
                <a:spcAft>
                  <a:spcPct val="0"/>
                </a:spcAft>
                <a:defRPr sz="2200">
                  <a:ln>
                    <a:solidFill>
                      <a:schemeClr val="bg1">
                        <a:alpha val="0"/>
                      </a:schemeClr>
                    </a:solidFill>
                  </a:ln>
                  <a:solidFill>
                    <a:srgbClr val="595959"/>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800" dirty="0">
                  <a:latin typeface="Segoe UI Light" pitchFamily="34" charset="0"/>
                </a:rPr>
                <a:t>Stage 2:</a:t>
              </a:r>
              <a:r>
                <a:rPr lang="en-US" sz="1600" b="1" dirty="0"/>
                <a:t> </a:t>
              </a:r>
              <a:br>
                <a:rPr lang="en-US" sz="1600" b="1" dirty="0"/>
              </a:br>
              <a:r>
                <a:rPr lang="en-US" sz="1600" dirty="0"/>
                <a:t>Test in mixed mode </a:t>
              </a:r>
              <a:r>
                <a:rPr lang="en-US" sz="1600" dirty="0" smtClean="0"/>
                <a:t/>
              </a:r>
              <a:br>
                <a:rPr lang="en-US" sz="1600" dirty="0" smtClean="0"/>
              </a:br>
              <a:r>
                <a:rPr lang="en-US" sz="1600" dirty="0" smtClean="0"/>
                <a:t>with </a:t>
              </a:r>
              <a:r>
                <a:rPr lang="en-US" sz="1600" dirty="0"/>
                <a:t>hosted data</a:t>
              </a:r>
            </a:p>
          </p:txBody>
        </p:sp>
        <p:sp>
          <p:nvSpPr>
            <p:cNvPr id="30" name="Rectangle 29"/>
            <p:cNvSpPr/>
            <p:nvPr>
              <p:custDataLst>
                <p:tags r:id="rId5"/>
              </p:custDataLst>
            </p:nvPr>
          </p:nvSpPr>
          <p:spPr bwMode="auto">
            <a:xfrm>
              <a:off x="4760181" y="3706448"/>
              <a:ext cx="1724594" cy="6696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t" anchorCtr="0" compatLnSpc="1">
              <a:prstTxWarp prst="textNoShape">
                <a:avLst/>
              </a:prstTxWarp>
            </a:bodyPr>
            <a:lstStyle/>
            <a:p>
              <a:pPr algn="ctr" defTabSz="914099" fontAlgn="base">
                <a:spcBef>
                  <a:spcPct val="0"/>
                </a:spcBef>
                <a:spcAft>
                  <a:spcPct val="0"/>
                </a:spcAft>
              </a:pPr>
              <a:r>
                <a:rPr lang="en-NZ" sz="1600" dirty="0">
                  <a:ln>
                    <a:solidFill>
                      <a:schemeClr val="bg1">
                        <a:alpha val="0"/>
                      </a:schemeClr>
                    </a:solidFill>
                  </a:ln>
                  <a:solidFill>
                    <a:schemeClr val="bg1">
                      <a:alpha val="99000"/>
                    </a:schemeClr>
                  </a:solidFill>
                </a:rPr>
                <a:t>Windows Azure Storage Service</a:t>
              </a:r>
            </a:p>
          </p:txBody>
        </p:sp>
        <p:grpSp>
          <p:nvGrpSpPr>
            <p:cNvPr id="51" name="Group 50"/>
            <p:cNvGrpSpPr/>
            <p:nvPr/>
          </p:nvGrpSpPr>
          <p:grpSpPr>
            <a:xfrm>
              <a:off x="4388038" y="1836259"/>
              <a:ext cx="2468880" cy="1097280"/>
              <a:chOff x="4187905" y="1836259"/>
              <a:chExt cx="2468880" cy="1097280"/>
            </a:xfrm>
          </p:grpSpPr>
          <p:sp>
            <p:nvSpPr>
              <p:cNvPr id="27" name="Rectangle 26"/>
              <p:cNvSpPr/>
              <p:nvPr>
                <p:custDataLst>
                  <p:tags r:id="rId6"/>
                </p:custDataLst>
              </p:nvPr>
            </p:nvSpPr>
            <p:spPr bwMode="auto">
              <a:xfrm>
                <a:off x="4187905" y="1836259"/>
                <a:ext cx="2468880" cy="1097280"/>
              </a:xfrm>
              <a:prstGeom prst="rect">
                <a:avLst/>
              </a:prstGeom>
              <a:solidFill>
                <a:schemeClr val="accent2">
                  <a:lumMod val="40000"/>
                  <a:lumOff val="60000"/>
                </a:schemeClr>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91436" tIns="91440" rIns="91436" bIns="45718" numCol="1" rtlCol="0" anchor="t" anchorCtr="0" compatLnSpc="1">
                <a:prstTxWarp prst="textNoShape">
                  <a:avLst/>
                </a:prstTxWarp>
              </a:bodyPr>
              <a:lstStyle/>
              <a:p>
                <a:pPr algn="ctr" defTabSz="914099"/>
                <a:r>
                  <a:rPr lang="en-NZ" sz="1600" dirty="0" smtClean="0">
                    <a:ln>
                      <a:solidFill>
                        <a:schemeClr val="bg1">
                          <a:alpha val="0"/>
                        </a:schemeClr>
                      </a:solidFill>
                    </a:ln>
                    <a:solidFill>
                      <a:srgbClr val="595959"/>
                    </a:solidFill>
                  </a:rPr>
                  <a:t>Compute Emulator</a:t>
                </a:r>
                <a:endParaRPr lang="en-NZ" sz="1600" dirty="0">
                  <a:ln>
                    <a:solidFill>
                      <a:schemeClr val="bg1">
                        <a:alpha val="0"/>
                      </a:schemeClr>
                    </a:solidFill>
                  </a:ln>
                  <a:solidFill>
                    <a:srgbClr val="595959"/>
                  </a:solidFill>
                </a:endParaRPr>
              </a:p>
            </p:txBody>
          </p:sp>
          <p:grpSp>
            <p:nvGrpSpPr>
              <p:cNvPr id="44" name="Group 43"/>
              <p:cNvGrpSpPr/>
              <p:nvPr/>
            </p:nvGrpSpPr>
            <p:grpSpPr>
              <a:xfrm>
                <a:off x="4279345" y="2369659"/>
                <a:ext cx="2286000" cy="365760"/>
                <a:chOff x="610552" y="2323939"/>
                <a:chExt cx="2286000" cy="365760"/>
              </a:xfrm>
            </p:grpSpPr>
            <p:sp>
              <p:nvSpPr>
                <p:cNvPr id="45" name="Rectangle 44"/>
                <p:cNvSpPr/>
                <p:nvPr>
                  <p:custDataLst>
                    <p:tags r:id="rId7"/>
                  </p:custDataLst>
                </p:nvPr>
              </p:nvSpPr>
              <p:spPr bwMode="auto">
                <a:xfrm>
                  <a:off x="610552" y="2323939"/>
                  <a:ext cx="1097280" cy="365760"/>
                </a:xfrm>
                <a:prstGeom prst="rect">
                  <a:avLst/>
                </a:prstGeom>
                <a:solidFill>
                  <a:schemeClr val="accent4"/>
                </a:solidFill>
                <a:ln w="6350">
                  <a:solidFill>
                    <a:schemeClr val="accent4"/>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spc="-50" dirty="0" smtClean="0">
                      <a:ln>
                        <a:solidFill>
                          <a:schemeClr val="bg1">
                            <a:alpha val="0"/>
                          </a:schemeClr>
                        </a:solidFill>
                      </a:ln>
                      <a:solidFill>
                        <a:schemeClr val="bg1"/>
                      </a:solidFill>
                    </a:rPr>
                    <a:t>Role</a:t>
                  </a:r>
                </a:p>
              </p:txBody>
            </p:sp>
            <p:sp>
              <p:nvSpPr>
                <p:cNvPr id="46" name="Rectangle 45"/>
                <p:cNvSpPr/>
                <p:nvPr>
                  <p:custDataLst>
                    <p:tags r:id="rId8"/>
                  </p:custDataLst>
                </p:nvPr>
              </p:nvSpPr>
              <p:spPr bwMode="auto">
                <a:xfrm>
                  <a:off x="1799272" y="2323939"/>
                  <a:ext cx="1097280" cy="365760"/>
                </a:xfrm>
                <a:prstGeom prst="rect">
                  <a:avLst/>
                </a:prstGeom>
                <a:solidFill>
                  <a:schemeClr val="accent4"/>
                </a:solidFill>
                <a:ln w="6350">
                  <a:solidFill>
                    <a:schemeClr val="accent4"/>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spc="-50" dirty="0" smtClean="0">
                      <a:ln>
                        <a:solidFill>
                          <a:schemeClr val="bg1">
                            <a:alpha val="0"/>
                          </a:schemeClr>
                        </a:solidFill>
                      </a:ln>
                      <a:solidFill>
                        <a:schemeClr val="bg1"/>
                      </a:solidFill>
                    </a:rPr>
                    <a:t>Role</a:t>
                  </a:r>
                </a:p>
              </p:txBody>
            </p:sp>
          </p:grpSp>
        </p:grpSp>
      </p:grpSp>
    </p:spTree>
    <p:extLst>
      <p:ext uri="{BB962C8B-B14F-4D97-AF65-F5344CB8AC3E}">
        <p14:creationId xmlns:p14="http://schemas.microsoft.com/office/powerpoint/2010/main" val="1657708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58"/>
                                        </p:tgtEl>
                                      </p:cBhvr>
                                    </p:animEffect>
                                    <p:set>
                                      <p:cBhvr>
                                        <p:cTn id="36" dur="1" fill="hold">
                                          <p:stCondLst>
                                            <p:cond delay="499"/>
                                          </p:stCondLst>
                                        </p:cTn>
                                        <p:tgtEl>
                                          <p:spTgt spid="5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53"/>
                                        </p:tgtEl>
                                      </p:cBhvr>
                                    </p:animEffect>
                                    <p:set>
                                      <p:cBhvr>
                                        <p:cTn id="39" dur="1" fill="hold">
                                          <p:stCondLst>
                                            <p:cond delay="499"/>
                                          </p:stCondLst>
                                        </p:cTn>
                                        <p:tgtEl>
                                          <p:spTgt spid="5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54"/>
                                        </p:tgtEl>
                                      </p:cBhvr>
                                    </p:animEffect>
                                    <p:set>
                                      <p:cBhvr>
                                        <p:cTn id="42" dur="1" fill="hold">
                                          <p:stCondLst>
                                            <p:cond delay="499"/>
                                          </p:stCondLst>
                                        </p:cTn>
                                        <p:tgtEl>
                                          <p:spTgt spid="54"/>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3"/>
                                        </p:tgtEl>
                                      </p:cBhvr>
                                    </p:animEffect>
                                    <p:set>
                                      <p:cBhvr>
                                        <p:cTn id="45" dur="1" fill="hold">
                                          <p:stCondLst>
                                            <p:cond delay="499"/>
                                          </p:stCondLst>
                                        </p:cTn>
                                        <p:tgtEl>
                                          <p:spTgt spid="3"/>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35" presetClass="path" presetSubtype="0" decel="100000" fill="hold" nodeType="withEffect">
                                  <p:stCondLst>
                                    <p:cond delay="0"/>
                                  </p:stCondLst>
                                  <p:childTnLst>
                                    <p:animMotion origin="layout" path="M 4.09588E-6 3.7037E-6 L -0.30381 3.7037E-6 " pathEditMode="relative" rAng="0" ptsTypes="AA">
                                      <p:cBhvr>
                                        <p:cTn id="50" dur="2000" fill="hold"/>
                                        <p:tgtEl>
                                          <p:spTgt spid="60"/>
                                        </p:tgtEl>
                                        <p:attrNameLst>
                                          <p:attrName>ppt_x</p:attrName>
                                          <p:attrName>ppt_y</p:attrName>
                                        </p:attrNameLst>
                                      </p:cBhvr>
                                      <p:rCtr x="-15190" y="0"/>
                                    </p:animMotion>
                                  </p:childTnLst>
                                </p:cTn>
                              </p:par>
                              <p:par>
                                <p:cTn id="51" presetID="35" presetClass="path" presetSubtype="0" decel="100000" fill="hold" grpId="1" nodeType="withEffect">
                                  <p:stCondLst>
                                    <p:cond delay="0"/>
                                  </p:stCondLst>
                                  <p:childTnLst>
                                    <p:animMotion origin="layout" path="M 4.09588E-6 3.7037E-6 L -0.30381 3.7037E-6 " pathEditMode="relative" rAng="0" ptsTypes="AA">
                                      <p:cBhvr>
                                        <p:cTn id="52" dur="2000" fill="hold"/>
                                        <p:tgtEl>
                                          <p:spTgt spid="63"/>
                                        </p:tgtEl>
                                        <p:attrNameLst>
                                          <p:attrName>ppt_x</p:attrName>
                                          <p:attrName>ppt_y</p:attrName>
                                        </p:attrNameLst>
                                      </p:cBhvr>
                                      <p:rCtr x="-15190" y="0"/>
                                    </p:animMotion>
                                  </p:childTnLst>
                                </p:cTn>
                              </p:par>
                              <p:par>
                                <p:cTn id="53" presetID="10" presetClass="entr" presetSubtype="0"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10" presetClass="entr" presetSubtype="0" fill="hold"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000"/>
                            </p:stCondLst>
                            <p:childTnLst>
                              <p:par>
                                <p:cTn id="60" presetID="10" presetClass="entr" presetSubtype="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7" grpId="0"/>
      <p:bldP spid="3" grpId="0"/>
      <p:bldP spid="3" grpId="1"/>
      <p:bldP spid="53" grpId="0" animBg="1"/>
      <p:bldP spid="53" grpId="1" animBg="1"/>
      <p:bldP spid="54" grpId="0" animBg="1"/>
      <p:bldP spid="5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p:cNvSpPr/>
          <p:nvPr/>
        </p:nvSpPr>
        <p:spPr>
          <a:xfrm>
            <a:off x="519113" y="1446212"/>
            <a:ext cx="11149012" cy="482123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grpSp>
        <p:nvGrpSpPr>
          <p:cNvPr id="11" name="Group 10"/>
          <p:cNvGrpSpPr/>
          <p:nvPr/>
        </p:nvGrpSpPr>
        <p:grpSpPr>
          <a:xfrm>
            <a:off x="6516219" y="1548621"/>
            <a:ext cx="1955978" cy="1838390"/>
            <a:chOff x="1131065" y="4083307"/>
            <a:chExt cx="2447161" cy="2300046"/>
          </a:xfrm>
        </p:grpSpPr>
        <p:sp>
          <p:nvSpPr>
            <p:cNvPr id="87" name="Freeform 23"/>
            <p:cNvSpPr>
              <a:spLocks noEditPoints="1"/>
            </p:cNvSpPr>
            <p:nvPr/>
          </p:nvSpPr>
          <p:spPr bwMode="black">
            <a:xfrm>
              <a:off x="1334277" y="4945081"/>
              <a:ext cx="1438640" cy="1438272"/>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chemeClr val="accent6"/>
            </a:solidFill>
            <a:ln>
              <a:noFill/>
            </a:ln>
          </p:spPr>
          <p:txBody>
            <a:bodyPr vert="horz" wrap="square" lIns="82305" tIns="41153" rIns="82305" bIns="41153" numCol="1" anchor="t" anchorCtr="0" compatLnSpc="1">
              <a:prstTxWarp prst="textNoShape">
                <a:avLst/>
              </a:prstTxWarp>
            </a:bodyPr>
            <a:lstStyle/>
            <a:p>
              <a:endParaRPr lang="en-US" sz="1600" dirty="0"/>
            </a:p>
          </p:txBody>
        </p:sp>
        <p:sp>
          <p:nvSpPr>
            <p:cNvPr id="93" name="TextBox 92"/>
            <p:cNvSpPr txBox="1"/>
            <p:nvPr/>
          </p:nvSpPr>
          <p:spPr>
            <a:xfrm>
              <a:off x="1131065" y="4083307"/>
              <a:ext cx="2447161" cy="770131"/>
            </a:xfrm>
            <a:prstGeom prst="rect">
              <a:avLst/>
            </a:prstGeom>
            <a:noFill/>
          </p:spPr>
          <p:txBody>
            <a:bodyPr wrap="square" lIns="0" tIns="0" rIns="0" bIns="0" rtlCol="0">
              <a:spAutoFit/>
            </a:bodyPr>
            <a:lstStyle/>
            <a:p>
              <a:r>
                <a:rPr lang="en-NZ" sz="2000" dirty="0" smtClean="0">
                  <a:ln>
                    <a:solidFill>
                      <a:schemeClr val="bg1">
                        <a:alpha val="0"/>
                      </a:schemeClr>
                    </a:solidFill>
                  </a:ln>
                  <a:solidFill>
                    <a:srgbClr val="595959"/>
                  </a:solidFill>
                </a:rPr>
                <a:t>Upload to </a:t>
              </a:r>
              <a:br>
                <a:rPr lang="en-NZ" sz="2000" dirty="0" smtClean="0">
                  <a:ln>
                    <a:solidFill>
                      <a:schemeClr val="bg1">
                        <a:alpha val="0"/>
                      </a:schemeClr>
                    </a:solidFill>
                  </a:ln>
                  <a:solidFill>
                    <a:srgbClr val="595959"/>
                  </a:solidFill>
                </a:rPr>
              </a:br>
              <a:r>
                <a:rPr lang="en-NZ" sz="2000" dirty="0" smtClean="0">
                  <a:ln>
                    <a:solidFill>
                      <a:schemeClr val="bg1">
                        <a:alpha val="0"/>
                      </a:schemeClr>
                    </a:solidFill>
                  </a:ln>
                  <a:solidFill>
                    <a:srgbClr val="595959"/>
                  </a:solidFill>
                </a:rPr>
                <a:t>Windows Azure</a:t>
              </a:r>
            </a:p>
          </p:txBody>
        </p:sp>
      </p:grpSp>
      <p:grpSp>
        <p:nvGrpSpPr>
          <p:cNvPr id="10" name="Group 9"/>
          <p:cNvGrpSpPr/>
          <p:nvPr/>
        </p:nvGrpSpPr>
        <p:grpSpPr>
          <a:xfrm>
            <a:off x="6517940" y="4370015"/>
            <a:ext cx="2580904" cy="1729830"/>
            <a:chOff x="1336340" y="4370015"/>
            <a:chExt cx="2580904" cy="1729830"/>
          </a:xfrm>
        </p:grpSpPr>
        <p:sp>
          <p:nvSpPr>
            <p:cNvPr id="82" name="Freeform 6"/>
            <p:cNvSpPr>
              <a:spLocks/>
            </p:cNvSpPr>
            <p:nvPr/>
          </p:nvSpPr>
          <p:spPr bwMode="auto">
            <a:xfrm>
              <a:off x="1336340" y="4370015"/>
              <a:ext cx="2580904" cy="1729830"/>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lumMod val="85000"/>
              </a:schemeClr>
            </a:solidFill>
            <a:ln>
              <a:noFill/>
            </a:ln>
          </p:spPr>
          <p:txBody>
            <a:bodyPr vert="horz" wrap="square" lIns="82305" tIns="41153" rIns="82305" bIns="41153" numCol="1" anchor="t" anchorCtr="0" compatLnSpc="1">
              <a:prstTxWarp prst="textNoShape">
                <a:avLst/>
              </a:prstTxWarp>
            </a:bodyPr>
            <a:lstStyle/>
            <a:p>
              <a:endParaRPr lang="en-US" sz="1600" dirty="0">
                <a:solidFill>
                  <a:schemeClr val="tx1"/>
                </a:solidFill>
              </a:endParaRPr>
            </a:p>
          </p:txBody>
        </p:sp>
        <p:sp>
          <p:nvSpPr>
            <p:cNvPr id="9" name="Freeform 29"/>
            <p:cNvSpPr>
              <a:spLocks noEditPoints="1"/>
            </p:cNvSpPr>
            <p:nvPr/>
          </p:nvSpPr>
          <p:spPr bwMode="auto">
            <a:xfrm>
              <a:off x="1638771" y="5339644"/>
              <a:ext cx="333314" cy="566386"/>
            </a:xfrm>
            <a:custGeom>
              <a:avLst/>
              <a:gdLst>
                <a:gd name="T0" fmla="*/ 14 w 106"/>
                <a:gd name="T1" fmla="*/ 0 h 180"/>
                <a:gd name="T2" fmla="*/ 0 w 106"/>
                <a:gd name="T3" fmla="*/ 14 h 180"/>
                <a:gd name="T4" fmla="*/ 0 w 106"/>
                <a:gd name="T5" fmla="*/ 166 h 180"/>
                <a:gd name="T6" fmla="*/ 14 w 106"/>
                <a:gd name="T7" fmla="*/ 180 h 180"/>
                <a:gd name="T8" fmla="*/ 92 w 106"/>
                <a:gd name="T9" fmla="*/ 180 h 180"/>
                <a:gd name="T10" fmla="*/ 106 w 106"/>
                <a:gd name="T11" fmla="*/ 166 h 180"/>
                <a:gd name="T12" fmla="*/ 106 w 106"/>
                <a:gd name="T13" fmla="*/ 14 h 180"/>
                <a:gd name="T14" fmla="*/ 92 w 106"/>
                <a:gd name="T15" fmla="*/ 0 h 180"/>
                <a:gd name="T16" fmla="*/ 14 w 106"/>
                <a:gd name="T17" fmla="*/ 0 h 180"/>
                <a:gd name="T18" fmla="*/ 87 w 106"/>
                <a:gd name="T19" fmla="*/ 150 h 180"/>
                <a:gd name="T20" fmla="*/ 24 w 106"/>
                <a:gd name="T21" fmla="*/ 150 h 180"/>
                <a:gd name="T22" fmla="*/ 18 w 106"/>
                <a:gd name="T23" fmla="*/ 145 h 180"/>
                <a:gd name="T24" fmla="*/ 24 w 106"/>
                <a:gd name="T25" fmla="*/ 139 h 180"/>
                <a:gd name="T26" fmla="*/ 87 w 106"/>
                <a:gd name="T27" fmla="*/ 139 h 180"/>
                <a:gd name="T28" fmla="*/ 93 w 106"/>
                <a:gd name="T29" fmla="*/ 145 h 180"/>
                <a:gd name="T30" fmla="*/ 87 w 106"/>
                <a:gd name="T31" fmla="*/ 150 h 180"/>
                <a:gd name="T32" fmla="*/ 87 w 106"/>
                <a:gd name="T33" fmla="*/ 125 h 180"/>
                <a:gd name="T34" fmla="*/ 24 w 106"/>
                <a:gd name="T35" fmla="*/ 125 h 180"/>
                <a:gd name="T36" fmla="*/ 18 w 106"/>
                <a:gd name="T37" fmla="*/ 119 h 180"/>
                <a:gd name="T38" fmla="*/ 24 w 106"/>
                <a:gd name="T39" fmla="*/ 114 h 180"/>
                <a:gd name="T40" fmla="*/ 87 w 106"/>
                <a:gd name="T41" fmla="*/ 114 h 180"/>
                <a:gd name="T42" fmla="*/ 93 w 106"/>
                <a:gd name="T43" fmla="*/ 119 h 180"/>
                <a:gd name="T44" fmla="*/ 87 w 106"/>
                <a:gd name="T45" fmla="*/ 125 h 180"/>
                <a:gd name="T46" fmla="*/ 85 w 106"/>
                <a:gd name="T47" fmla="*/ 94 h 180"/>
                <a:gd name="T48" fmla="*/ 77 w 106"/>
                <a:gd name="T49" fmla="*/ 86 h 180"/>
                <a:gd name="T50" fmla="*/ 85 w 106"/>
                <a:gd name="T51" fmla="*/ 79 h 180"/>
                <a:gd name="T52" fmla="*/ 93 w 106"/>
                <a:gd name="T53" fmla="*/ 86 h 180"/>
                <a:gd name="T54" fmla="*/ 85 w 106"/>
                <a:gd name="T55" fmla="*/ 9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6" h="180">
                  <a:moveTo>
                    <a:pt x="14" y="0"/>
                  </a:moveTo>
                  <a:cubicBezTo>
                    <a:pt x="6" y="0"/>
                    <a:pt x="0" y="7"/>
                    <a:pt x="0" y="14"/>
                  </a:cubicBezTo>
                  <a:cubicBezTo>
                    <a:pt x="0" y="166"/>
                    <a:pt x="0" y="166"/>
                    <a:pt x="0" y="166"/>
                  </a:cubicBezTo>
                  <a:cubicBezTo>
                    <a:pt x="0" y="174"/>
                    <a:pt x="6" y="180"/>
                    <a:pt x="14" y="180"/>
                  </a:cubicBezTo>
                  <a:cubicBezTo>
                    <a:pt x="92" y="180"/>
                    <a:pt x="92" y="180"/>
                    <a:pt x="92" y="180"/>
                  </a:cubicBezTo>
                  <a:cubicBezTo>
                    <a:pt x="100" y="180"/>
                    <a:pt x="106" y="174"/>
                    <a:pt x="106" y="166"/>
                  </a:cubicBezTo>
                  <a:cubicBezTo>
                    <a:pt x="106" y="14"/>
                    <a:pt x="106" y="14"/>
                    <a:pt x="106" y="14"/>
                  </a:cubicBezTo>
                  <a:cubicBezTo>
                    <a:pt x="106" y="1"/>
                    <a:pt x="92" y="0"/>
                    <a:pt x="92" y="0"/>
                  </a:cubicBezTo>
                  <a:lnTo>
                    <a:pt x="14" y="0"/>
                  </a:lnTo>
                  <a:close/>
                  <a:moveTo>
                    <a:pt x="87" y="150"/>
                  </a:moveTo>
                  <a:cubicBezTo>
                    <a:pt x="24" y="150"/>
                    <a:pt x="24" y="150"/>
                    <a:pt x="24" y="150"/>
                  </a:cubicBezTo>
                  <a:cubicBezTo>
                    <a:pt x="21" y="150"/>
                    <a:pt x="18" y="148"/>
                    <a:pt x="18" y="145"/>
                  </a:cubicBezTo>
                  <a:cubicBezTo>
                    <a:pt x="18" y="141"/>
                    <a:pt x="21" y="139"/>
                    <a:pt x="24" y="139"/>
                  </a:cubicBezTo>
                  <a:cubicBezTo>
                    <a:pt x="87" y="139"/>
                    <a:pt x="87" y="139"/>
                    <a:pt x="87" y="139"/>
                  </a:cubicBezTo>
                  <a:cubicBezTo>
                    <a:pt x="90" y="139"/>
                    <a:pt x="93" y="141"/>
                    <a:pt x="93" y="145"/>
                  </a:cubicBezTo>
                  <a:cubicBezTo>
                    <a:pt x="93" y="148"/>
                    <a:pt x="90" y="150"/>
                    <a:pt x="87" y="150"/>
                  </a:cubicBezTo>
                  <a:close/>
                  <a:moveTo>
                    <a:pt x="87" y="125"/>
                  </a:moveTo>
                  <a:cubicBezTo>
                    <a:pt x="24" y="125"/>
                    <a:pt x="24" y="125"/>
                    <a:pt x="24" y="125"/>
                  </a:cubicBezTo>
                  <a:cubicBezTo>
                    <a:pt x="21" y="125"/>
                    <a:pt x="18" y="122"/>
                    <a:pt x="18" y="119"/>
                  </a:cubicBezTo>
                  <a:cubicBezTo>
                    <a:pt x="18" y="116"/>
                    <a:pt x="21" y="114"/>
                    <a:pt x="24" y="114"/>
                  </a:cubicBezTo>
                  <a:cubicBezTo>
                    <a:pt x="87" y="114"/>
                    <a:pt x="87" y="114"/>
                    <a:pt x="87" y="114"/>
                  </a:cubicBezTo>
                  <a:cubicBezTo>
                    <a:pt x="90" y="114"/>
                    <a:pt x="93" y="116"/>
                    <a:pt x="93" y="119"/>
                  </a:cubicBezTo>
                  <a:cubicBezTo>
                    <a:pt x="93" y="122"/>
                    <a:pt x="90" y="125"/>
                    <a:pt x="87" y="125"/>
                  </a:cubicBezTo>
                  <a:close/>
                  <a:moveTo>
                    <a:pt x="85" y="94"/>
                  </a:moveTo>
                  <a:cubicBezTo>
                    <a:pt x="81" y="94"/>
                    <a:pt x="77" y="91"/>
                    <a:pt x="77" y="86"/>
                  </a:cubicBezTo>
                  <a:cubicBezTo>
                    <a:pt x="77" y="82"/>
                    <a:pt x="81" y="79"/>
                    <a:pt x="85" y="79"/>
                  </a:cubicBezTo>
                  <a:cubicBezTo>
                    <a:pt x="89" y="79"/>
                    <a:pt x="93" y="82"/>
                    <a:pt x="93" y="86"/>
                  </a:cubicBezTo>
                  <a:cubicBezTo>
                    <a:pt x="93" y="91"/>
                    <a:pt x="89" y="94"/>
                    <a:pt x="85" y="9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3" name="Freeform 29"/>
            <p:cNvSpPr>
              <a:spLocks noEditPoints="1"/>
            </p:cNvSpPr>
            <p:nvPr/>
          </p:nvSpPr>
          <p:spPr bwMode="auto">
            <a:xfrm>
              <a:off x="2045171" y="4876800"/>
              <a:ext cx="333314" cy="566386"/>
            </a:xfrm>
            <a:custGeom>
              <a:avLst/>
              <a:gdLst>
                <a:gd name="T0" fmla="*/ 14 w 106"/>
                <a:gd name="T1" fmla="*/ 0 h 180"/>
                <a:gd name="T2" fmla="*/ 0 w 106"/>
                <a:gd name="T3" fmla="*/ 14 h 180"/>
                <a:gd name="T4" fmla="*/ 0 w 106"/>
                <a:gd name="T5" fmla="*/ 166 h 180"/>
                <a:gd name="T6" fmla="*/ 14 w 106"/>
                <a:gd name="T7" fmla="*/ 180 h 180"/>
                <a:gd name="T8" fmla="*/ 92 w 106"/>
                <a:gd name="T9" fmla="*/ 180 h 180"/>
                <a:gd name="T10" fmla="*/ 106 w 106"/>
                <a:gd name="T11" fmla="*/ 166 h 180"/>
                <a:gd name="T12" fmla="*/ 106 w 106"/>
                <a:gd name="T13" fmla="*/ 14 h 180"/>
                <a:gd name="T14" fmla="*/ 92 w 106"/>
                <a:gd name="T15" fmla="*/ 0 h 180"/>
                <a:gd name="T16" fmla="*/ 14 w 106"/>
                <a:gd name="T17" fmla="*/ 0 h 180"/>
                <a:gd name="T18" fmla="*/ 87 w 106"/>
                <a:gd name="T19" fmla="*/ 150 h 180"/>
                <a:gd name="T20" fmla="*/ 24 w 106"/>
                <a:gd name="T21" fmla="*/ 150 h 180"/>
                <a:gd name="T22" fmla="*/ 18 w 106"/>
                <a:gd name="T23" fmla="*/ 145 h 180"/>
                <a:gd name="T24" fmla="*/ 24 w 106"/>
                <a:gd name="T25" fmla="*/ 139 h 180"/>
                <a:gd name="T26" fmla="*/ 87 w 106"/>
                <a:gd name="T27" fmla="*/ 139 h 180"/>
                <a:gd name="T28" fmla="*/ 93 w 106"/>
                <a:gd name="T29" fmla="*/ 145 h 180"/>
                <a:gd name="T30" fmla="*/ 87 w 106"/>
                <a:gd name="T31" fmla="*/ 150 h 180"/>
                <a:gd name="T32" fmla="*/ 87 w 106"/>
                <a:gd name="T33" fmla="*/ 125 h 180"/>
                <a:gd name="T34" fmla="*/ 24 w 106"/>
                <a:gd name="T35" fmla="*/ 125 h 180"/>
                <a:gd name="T36" fmla="*/ 18 w 106"/>
                <a:gd name="T37" fmla="*/ 119 h 180"/>
                <a:gd name="T38" fmla="*/ 24 w 106"/>
                <a:gd name="T39" fmla="*/ 114 h 180"/>
                <a:gd name="T40" fmla="*/ 87 w 106"/>
                <a:gd name="T41" fmla="*/ 114 h 180"/>
                <a:gd name="T42" fmla="*/ 93 w 106"/>
                <a:gd name="T43" fmla="*/ 119 h 180"/>
                <a:gd name="T44" fmla="*/ 87 w 106"/>
                <a:gd name="T45" fmla="*/ 125 h 180"/>
                <a:gd name="T46" fmla="*/ 85 w 106"/>
                <a:gd name="T47" fmla="*/ 94 h 180"/>
                <a:gd name="T48" fmla="*/ 77 w 106"/>
                <a:gd name="T49" fmla="*/ 86 h 180"/>
                <a:gd name="T50" fmla="*/ 85 w 106"/>
                <a:gd name="T51" fmla="*/ 79 h 180"/>
                <a:gd name="T52" fmla="*/ 93 w 106"/>
                <a:gd name="T53" fmla="*/ 86 h 180"/>
                <a:gd name="T54" fmla="*/ 85 w 106"/>
                <a:gd name="T55" fmla="*/ 9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6" h="180">
                  <a:moveTo>
                    <a:pt x="14" y="0"/>
                  </a:moveTo>
                  <a:cubicBezTo>
                    <a:pt x="6" y="0"/>
                    <a:pt x="0" y="7"/>
                    <a:pt x="0" y="14"/>
                  </a:cubicBezTo>
                  <a:cubicBezTo>
                    <a:pt x="0" y="166"/>
                    <a:pt x="0" y="166"/>
                    <a:pt x="0" y="166"/>
                  </a:cubicBezTo>
                  <a:cubicBezTo>
                    <a:pt x="0" y="174"/>
                    <a:pt x="6" y="180"/>
                    <a:pt x="14" y="180"/>
                  </a:cubicBezTo>
                  <a:cubicBezTo>
                    <a:pt x="92" y="180"/>
                    <a:pt x="92" y="180"/>
                    <a:pt x="92" y="180"/>
                  </a:cubicBezTo>
                  <a:cubicBezTo>
                    <a:pt x="100" y="180"/>
                    <a:pt x="106" y="174"/>
                    <a:pt x="106" y="166"/>
                  </a:cubicBezTo>
                  <a:cubicBezTo>
                    <a:pt x="106" y="14"/>
                    <a:pt x="106" y="14"/>
                    <a:pt x="106" y="14"/>
                  </a:cubicBezTo>
                  <a:cubicBezTo>
                    <a:pt x="106" y="1"/>
                    <a:pt x="92" y="0"/>
                    <a:pt x="92" y="0"/>
                  </a:cubicBezTo>
                  <a:lnTo>
                    <a:pt x="14" y="0"/>
                  </a:lnTo>
                  <a:close/>
                  <a:moveTo>
                    <a:pt x="87" y="150"/>
                  </a:moveTo>
                  <a:cubicBezTo>
                    <a:pt x="24" y="150"/>
                    <a:pt x="24" y="150"/>
                    <a:pt x="24" y="150"/>
                  </a:cubicBezTo>
                  <a:cubicBezTo>
                    <a:pt x="21" y="150"/>
                    <a:pt x="18" y="148"/>
                    <a:pt x="18" y="145"/>
                  </a:cubicBezTo>
                  <a:cubicBezTo>
                    <a:pt x="18" y="141"/>
                    <a:pt x="21" y="139"/>
                    <a:pt x="24" y="139"/>
                  </a:cubicBezTo>
                  <a:cubicBezTo>
                    <a:pt x="87" y="139"/>
                    <a:pt x="87" y="139"/>
                    <a:pt x="87" y="139"/>
                  </a:cubicBezTo>
                  <a:cubicBezTo>
                    <a:pt x="90" y="139"/>
                    <a:pt x="93" y="141"/>
                    <a:pt x="93" y="145"/>
                  </a:cubicBezTo>
                  <a:cubicBezTo>
                    <a:pt x="93" y="148"/>
                    <a:pt x="90" y="150"/>
                    <a:pt x="87" y="150"/>
                  </a:cubicBezTo>
                  <a:close/>
                  <a:moveTo>
                    <a:pt x="87" y="125"/>
                  </a:moveTo>
                  <a:cubicBezTo>
                    <a:pt x="24" y="125"/>
                    <a:pt x="24" y="125"/>
                    <a:pt x="24" y="125"/>
                  </a:cubicBezTo>
                  <a:cubicBezTo>
                    <a:pt x="21" y="125"/>
                    <a:pt x="18" y="122"/>
                    <a:pt x="18" y="119"/>
                  </a:cubicBezTo>
                  <a:cubicBezTo>
                    <a:pt x="18" y="116"/>
                    <a:pt x="21" y="114"/>
                    <a:pt x="24" y="114"/>
                  </a:cubicBezTo>
                  <a:cubicBezTo>
                    <a:pt x="87" y="114"/>
                    <a:pt x="87" y="114"/>
                    <a:pt x="87" y="114"/>
                  </a:cubicBezTo>
                  <a:cubicBezTo>
                    <a:pt x="90" y="114"/>
                    <a:pt x="93" y="116"/>
                    <a:pt x="93" y="119"/>
                  </a:cubicBezTo>
                  <a:cubicBezTo>
                    <a:pt x="93" y="122"/>
                    <a:pt x="90" y="125"/>
                    <a:pt x="87" y="125"/>
                  </a:cubicBezTo>
                  <a:close/>
                  <a:moveTo>
                    <a:pt x="85" y="94"/>
                  </a:moveTo>
                  <a:cubicBezTo>
                    <a:pt x="81" y="94"/>
                    <a:pt x="77" y="91"/>
                    <a:pt x="77" y="86"/>
                  </a:cubicBezTo>
                  <a:cubicBezTo>
                    <a:pt x="77" y="82"/>
                    <a:pt x="81" y="79"/>
                    <a:pt x="85" y="79"/>
                  </a:cubicBezTo>
                  <a:cubicBezTo>
                    <a:pt x="89" y="79"/>
                    <a:pt x="93" y="82"/>
                    <a:pt x="93" y="86"/>
                  </a:cubicBezTo>
                  <a:cubicBezTo>
                    <a:pt x="93" y="91"/>
                    <a:pt x="89" y="94"/>
                    <a:pt x="85" y="9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29"/>
            <p:cNvSpPr>
              <a:spLocks noEditPoints="1"/>
            </p:cNvSpPr>
            <p:nvPr/>
          </p:nvSpPr>
          <p:spPr bwMode="auto">
            <a:xfrm>
              <a:off x="2451571" y="5350933"/>
              <a:ext cx="333314" cy="566386"/>
            </a:xfrm>
            <a:custGeom>
              <a:avLst/>
              <a:gdLst>
                <a:gd name="T0" fmla="*/ 14 w 106"/>
                <a:gd name="T1" fmla="*/ 0 h 180"/>
                <a:gd name="T2" fmla="*/ 0 w 106"/>
                <a:gd name="T3" fmla="*/ 14 h 180"/>
                <a:gd name="T4" fmla="*/ 0 w 106"/>
                <a:gd name="T5" fmla="*/ 166 h 180"/>
                <a:gd name="T6" fmla="*/ 14 w 106"/>
                <a:gd name="T7" fmla="*/ 180 h 180"/>
                <a:gd name="T8" fmla="*/ 92 w 106"/>
                <a:gd name="T9" fmla="*/ 180 h 180"/>
                <a:gd name="T10" fmla="*/ 106 w 106"/>
                <a:gd name="T11" fmla="*/ 166 h 180"/>
                <a:gd name="T12" fmla="*/ 106 w 106"/>
                <a:gd name="T13" fmla="*/ 14 h 180"/>
                <a:gd name="T14" fmla="*/ 92 w 106"/>
                <a:gd name="T15" fmla="*/ 0 h 180"/>
                <a:gd name="T16" fmla="*/ 14 w 106"/>
                <a:gd name="T17" fmla="*/ 0 h 180"/>
                <a:gd name="T18" fmla="*/ 87 w 106"/>
                <a:gd name="T19" fmla="*/ 150 h 180"/>
                <a:gd name="T20" fmla="*/ 24 w 106"/>
                <a:gd name="T21" fmla="*/ 150 h 180"/>
                <a:gd name="T22" fmla="*/ 18 w 106"/>
                <a:gd name="T23" fmla="*/ 145 h 180"/>
                <a:gd name="T24" fmla="*/ 24 w 106"/>
                <a:gd name="T25" fmla="*/ 139 h 180"/>
                <a:gd name="T26" fmla="*/ 87 w 106"/>
                <a:gd name="T27" fmla="*/ 139 h 180"/>
                <a:gd name="T28" fmla="*/ 93 w 106"/>
                <a:gd name="T29" fmla="*/ 145 h 180"/>
                <a:gd name="T30" fmla="*/ 87 w 106"/>
                <a:gd name="T31" fmla="*/ 150 h 180"/>
                <a:gd name="T32" fmla="*/ 87 w 106"/>
                <a:gd name="T33" fmla="*/ 125 h 180"/>
                <a:gd name="T34" fmla="*/ 24 w 106"/>
                <a:gd name="T35" fmla="*/ 125 h 180"/>
                <a:gd name="T36" fmla="*/ 18 w 106"/>
                <a:gd name="T37" fmla="*/ 119 h 180"/>
                <a:gd name="T38" fmla="*/ 24 w 106"/>
                <a:gd name="T39" fmla="*/ 114 h 180"/>
                <a:gd name="T40" fmla="*/ 87 w 106"/>
                <a:gd name="T41" fmla="*/ 114 h 180"/>
                <a:gd name="T42" fmla="*/ 93 w 106"/>
                <a:gd name="T43" fmla="*/ 119 h 180"/>
                <a:gd name="T44" fmla="*/ 87 w 106"/>
                <a:gd name="T45" fmla="*/ 125 h 180"/>
                <a:gd name="T46" fmla="*/ 85 w 106"/>
                <a:gd name="T47" fmla="*/ 94 h 180"/>
                <a:gd name="T48" fmla="*/ 77 w 106"/>
                <a:gd name="T49" fmla="*/ 86 h 180"/>
                <a:gd name="T50" fmla="*/ 85 w 106"/>
                <a:gd name="T51" fmla="*/ 79 h 180"/>
                <a:gd name="T52" fmla="*/ 93 w 106"/>
                <a:gd name="T53" fmla="*/ 86 h 180"/>
                <a:gd name="T54" fmla="*/ 85 w 106"/>
                <a:gd name="T55" fmla="*/ 9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6" h="180">
                  <a:moveTo>
                    <a:pt x="14" y="0"/>
                  </a:moveTo>
                  <a:cubicBezTo>
                    <a:pt x="6" y="0"/>
                    <a:pt x="0" y="7"/>
                    <a:pt x="0" y="14"/>
                  </a:cubicBezTo>
                  <a:cubicBezTo>
                    <a:pt x="0" y="166"/>
                    <a:pt x="0" y="166"/>
                    <a:pt x="0" y="166"/>
                  </a:cubicBezTo>
                  <a:cubicBezTo>
                    <a:pt x="0" y="174"/>
                    <a:pt x="6" y="180"/>
                    <a:pt x="14" y="180"/>
                  </a:cubicBezTo>
                  <a:cubicBezTo>
                    <a:pt x="92" y="180"/>
                    <a:pt x="92" y="180"/>
                    <a:pt x="92" y="180"/>
                  </a:cubicBezTo>
                  <a:cubicBezTo>
                    <a:pt x="100" y="180"/>
                    <a:pt x="106" y="174"/>
                    <a:pt x="106" y="166"/>
                  </a:cubicBezTo>
                  <a:cubicBezTo>
                    <a:pt x="106" y="14"/>
                    <a:pt x="106" y="14"/>
                    <a:pt x="106" y="14"/>
                  </a:cubicBezTo>
                  <a:cubicBezTo>
                    <a:pt x="106" y="1"/>
                    <a:pt x="92" y="0"/>
                    <a:pt x="92" y="0"/>
                  </a:cubicBezTo>
                  <a:lnTo>
                    <a:pt x="14" y="0"/>
                  </a:lnTo>
                  <a:close/>
                  <a:moveTo>
                    <a:pt x="87" y="150"/>
                  </a:moveTo>
                  <a:cubicBezTo>
                    <a:pt x="24" y="150"/>
                    <a:pt x="24" y="150"/>
                    <a:pt x="24" y="150"/>
                  </a:cubicBezTo>
                  <a:cubicBezTo>
                    <a:pt x="21" y="150"/>
                    <a:pt x="18" y="148"/>
                    <a:pt x="18" y="145"/>
                  </a:cubicBezTo>
                  <a:cubicBezTo>
                    <a:pt x="18" y="141"/>
                    <a:pt x="21" y="139"/>
                    <a:pt x="24" y="139"/>
                  </a:cubicBezTo>
                  <a:cubicBezTo>
                    <a:pt x="87" y="139"/>
                    <a:pt x="87" y="139"/>
                    <a:pt x="87" y="139"/>
                  </a:cubicBezTo>
                  <a:cubicBezTo>
                    <a:pt x="90" y="139"/>
                    <a:pt x="93" y="141"/>
                    <a:pt x="93" y="145"/>
                  </a:cubicBezTo>
                  <a:cubicBezTo>
                    <a:pt x="93" y="148"/>
                    <a:pt x="90" y="150"/>
                    <a:pt x="87" y="150"/>
                  </a:cubicBezTo>
                  <a:close/>
                  <a:moveTo>
                    <a:pt x="87" y="125"/>
                  </a:moveTo>
                  <a:cubicBezTo>
                    <a:pt x="24" y="125"/>
                    <a:pt x="24" y="125"/>
                    <a:pt x="24" y="125"/>
                  </a:cubicBezTo>
                  <a:cubicBezTo>
                    <a:pt x="21" y="125"/>
                    <a:pt x="18" y="122"/>
                    <a:pt x="18" y="119"/>
                  </a:cubicBezTo>
                  <a:cubicBezTo>
                    <a:pt x="18" y="116"/>
                    <a:pt x="21" y="114"/>
                    <a:pt x="24" y="114"/>
                  </a:cubicBezTo>
                  <a:cubicBezTo>
                    <a:pt x="87" y="114"/>
                    <a:pt x="87" y="114"/>
                    <a:pt x="87" y="114"/>
                  </a:cubicBezTo>
                  <a:cubicBezTo>
                    <a:pt x="90" y="114"/>
                    <a:pt x="93" y="116"/>
                    <a:pt x="93" y="119"/>
                  </a:cubicBezTo>
                  <a:cubicBezTo>
                    <a:pt x="93" y="122"/>
                    <a:pt x="90" y="125"/>
                    <a:pt x="87" y="125"/>
                  </a:cubicBezTo>
                  <a:close/>
                  <a:moveTo>
                    <a:pt x="85" y="94"/>
                  </a:moveTo>
                  <a:cubicBezTo>
                    <a:pt x="81" y="94"/>
                    <a:pt x="77" y="91"/>
                    <a:pt x="77" y="86"/>
                  </a:cubicBezTo>
                  <a:cubicBezTo>
                    <a:pt x="77" y="82"/>
                    <a:pt x="81" y="79"/>
                    <a:pt x="85" y="79"/>
                  </a:cubicBezTo>
                  <a:cubicBezTo>
                    <a:pt x="89" y="79"/>
                    <a:pt x="93" y="82"/>
                    <a:pt x="93" y="86"/>
                  </a:cubicBezTo>
                  <a:cubicBezTo>
                    <a:pt x="93" y="91"/>
                    <a:pt x="89" y="94"/>
                    <a:pt x="85" y="9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5" name="Freeform 29"/>
            <p:cNvSpPr>
              <a:spLocks noEditPoints="1"/>
            </p:cNvSpPr>
            <p:nvPr/>
          </p:nvSpPr>
          <p:spPr bwMode="auto">
            <a:xfrm>
              <a:off x="3264371" y="5350933"/>
              <a:ext cx="333314" cy="566386"/>
            </a:xfrm>
            <a:custGeom>
              <a:avLst/>
              <a:gdLst>
                <a:gd name="T0" fmla="*/ 14 w 106"/>
                <a:gd name="T1" fmla="*/ 0 h 180"/>
                <a:gd name="T2" fmla="*/ 0 w 106"/>
                <a:gd name="T3" fmla="*/ 14 h 180"/>
                <a:gd name="T4" fmla="*/ 0 w 106"/>
                <a:gd name="T5" fmla="*/ 166 h 180"/>
                <a:gd name="T6" fmla="*/ 14 w 106"/>
                <a:gd name="T7" fmla="*/ 180 h 180"/>
                <a:gd name="T8" fmla="*/ 92 w 106"/>
                <a:gd name="T9" fmla="*/ 180 h 180"/>
                <a:gd name="T10" fmla="*/ 106 w 106"/>
                <a:gd name="T11" fmla="*/ 166 h 180"/>
                <a:gd name="T12" fmla="*/ 106 w 106"/>
                <a:gd name="T13" fmla="*/ 14 h 180"/>
                <a:gd name="T14" fmla="*/ 92 w 106"/>
                <a:gd name="T15" fmla="*/ 0 h 180"/>
                <a:gd name="T16" fmla="*/ 14 w 106"/>
                <a:gd name="T17" fmla="*/ 0 h 180"/>
                <a:gd name="T18" fmla="*/ 87 w 106"/>
                <a:gd name="T19" fmla="*/ 150 h 180"/>
                <a:gd name="T20" fmla="*/ 24 w 106"/>
                <a:gd name="T21" fmla="*/ 150 h 180"/>
                <a:gd name="T22" fmla="*/ 18 w 106"/>
                <a:gd name="T23" fmla="*/ 145 h 180"/>
                <a:gd name="T24" fmla="*/ 24 w 106"/>
                <a:gd name="T25" fmla="*/ 139 h 180"/>
                <a:gd name="T26" fmla="*/ 87 w 106"/>
                <a:gd name="T27" fmla="*/ 139 h 180"/>
                <a:gd name="T28" fmla="*/ 93 w 106"/>
                <a:gd name="T29" fmla="*/ 145 h 180"/>
                <a:gd name="T30" fmla="*/ 87 w 106"/>
                <a:gd name="T31" fmla="*/ 150 h 180"/>
                <a:gd name="T32" fmla="*/ 87 w 106"/>
                <a:gd name="T33" fmla="*/ 125 h 180"/>
                <a:gd name="T34" fmla="*/ 24 w 106"/>
                <a:gd name="T35" fmla="*/ 125 h 180"/>
                <a:gd name="T36" fmla="*/ 18 w 106"/>
                <a:gd name="T37" fmla="*/ 119 h 180"/>
                <a:gd name="T38" fmla="*/ 24 w 106"/>
                <a:gd name="T39" fmla="*/ 114 h 180"/>
                <a:gd name="T40" fmla="*/ 87 w 106"/>
                <a:gd name="T41" fmla="*/ 114 h 180"/>
                <a:gd name="T42" fmla="*/ 93 w 106"/>
                <a:gd name="T43" fmla="*/ 119 h 180"/>
                <a:gd name="T44" fmla="*/ 87 w 106"/>
                <a:gd name="T45" fmla="*/ 125 h 180"/>
                <a:gd name="T46" fmla="*/ 85 w 106"/>
                <a:gd name="T47" fmla="*/ 94 h 180"/>
                <a:gd name="T48" fmla="*/ 77 w 106"/>
                <a:gd name="T49" fmla="*/ 86 h 180"/>
                <a:gd name="T50" fmla="*/ 85 w 106"/>
                <a:gd name="T51" fmla="*/ 79 h 180"/>
                <a:gd name="T52" fmla="*/ 93 w 106"/>
                <a:gd name="T53" fmla="*/ 86 h 180"/>
                <a:gd name="T54" fmla="*/ 85 w 106"/>
                <a:gd name="T55" fmla="*/ 9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6" h="180">
                  <a:moveTo>
                    <a:pt x="14" y="0"/>
                  </a:moveTo>
                  <a:cubicBezTo>
                    <a:pt x="6" y="0"/>
                    <a:pt x="0" y="7"/>
                    <a:pt x="0" y="14"/>
                  </a:cubicBezTo>
                  <a:cubicBezTo>
                    <a:pt x="0" y="166"/>
                    <a:pt x="0" y="166"/>
                    <a:pt x="0" y="166"/>
                  </a:cubicBezTo>
                  <a:cubicBezTo>
                    <a:pt x="0" y="174"/>
                    <a:pt x="6" y="180"/>
                    <a:pt x="14" y="180"/>
                  </a:cubicBezTo>
                  <a:cubicBezTo>
                    <a:pt x="92" y="180"/>
                    <a:pt x="92" y="180"/>
                    <a:pt x="92" y="180"/>
                  </a:cubicBezTo>
                  <a:cubicBezTo>
                    <a:pt x="100" y="180"/>
                    <a:pt x="106" y="174"/>
                    <a:pt x="106" y="166"/>
                  </a:cubicBezTo>
                  <a:cubicBezTo>
                    <a:pt x="106" y="14"/>
                    <a:pt x="106" y="14"/>
                    <a:pt x="106" y="14"/>
                  </a:cubicBezTo>
                  <a:cubicBezTo>
                    <a:pt x="106" y="1"/>
                    <a:pt x="92" y="0"/>
                    <a:pt x="92" y="0"/>
                  </a:cubicBezTo>
                  <a:lnTo>
                    <a:pt x="14" y="0"/>
                  </a:lnTo>
                  <a:close/>
                  <a:moveTo>
                    <a:pt x="87" y="150"/>
                  </a:moveTo>
                  <a:cubicBezTo>
                    <a:pt x="24" y="150"/>
                    <a:pt x="24" y="150"/>
                    <a:pt x="24" y="150"/>
                  </a:cubicBezTo>
                  <a:cubicBezTo>
                    <a:pt x="21" y="150"/>
                    <a:pt x="18" y="148"/>
                    <a:pt x="18" y="145"/>
                  </a:cubicBezTo>
                  <a:cubicBezTo>
                    <a:pt x="18" y="141"/>
                    <a:pt x="21" y="139"/>
                    <a:pt x="24" y="139"/>
                  </a:cubicBezTo>
                  <a:cubicBezTo>
                    <a:pt x="87" y="139"/>
                    <a:pt x="87" y="139"/>
                    <a:pt x="87" y="139"/>
                  </a:cubicBezTo>
                  <a:cubicBezTo>
                    <a:pt x="90" y="139"/>
                    <a:pt x="93" y="141"/>
                    <a:pt x="93" y="145"/>
                  </a:cubicBezTo>
                  <a:cubicBezTo>
                    <a:pt x="93" y="148"/>
                    <a:pt x="90" y="150"/>
                    <a:pt x="87" y="150"/>
                  </a:cubicBezTo>
                  <a:close/>
                  <a:moveTo>
                    <a:pt x="87" y="125"/>
                  </a:moveTo>
                  <a:cubicBezTo>
                    <a:pt x="24" y="125"/>
                    <a:pt x="24" y="125"/>
                    <a:pt x="24" y="125"/>
                  </a:cubicBezTo>
                  <a:cubicBezTo>
                    <a:pt x="21" y="125"/>
                    <a:pt x="18" y="122"/>
                    <a:pt x="18" y="119"/>
                  </a:cubicBezTo>
                  <a:cubicBezTo>
                    <a:pt x="18" y="116"/>
                    <a:pt x="21" y="114"/>
                    <a:pt x="24" y="114"/>
                  </a:cubicBezTo>
                  <a:cubicBezTo>
                    <a:pt x="87" y="114"/>
                    <a:pt x="87" y="114"/>
                    <a:pt x="87" y="114"/>
                  </a:cubicBezTo>
                  <a:cubicBezTo>
                    <a:pt x="90" y="114"/>
                    <a:pt x="93" y="116"/>
                    <a:pt x="93" y="119"/>
                  </a:cubicBezTo>
                  <a:cubicBezTo>
                    <a:pt x="93" y="122"/>
                    <a:pt x="90" y="125"/>
                    <a:pt x="87" y="125"/>
                  </a:cubicBezTo>
                  <a:close/>
                  <a:moveTo>
                    <a:pt x="85" y="94"/>
                  </a:moveTo>
                  <a:cubicBezTo>
                    <a:pt x="81" y="94"/>
                    <a:pt x="77" y="91"/>
                    <a:pt x="77" y="86"/>
                  </a:cubicBezTo>
                  <a:cubicBezTo>
                    <a:pt x="77" y="82"/>
                    <a:pt x="81" y="79"/>
                    <a:pt x="85" y="79"/>
                  </a:cubicBezTo>
                  <a:cubicBezTo>
                    <a:pt x="89" y="79"/>
                    <a:pt x="93" y="82"/>
                    <a:pt x="93" y="86"/>
                  </a:cubicBezTo>
                  <a:cubicBezTo>
                    <a:pt x="93" y="91"/>
                    <a:pt x="89" y="94"/>
                    <a:pt x="85" y="9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29"/>
            <p:cNvSpPr>
              <a:spLocks noEditPoints="1"/>
            </p:cNvSpPr>
            <p:nvPr/>
          </p:nvSpPr>
          <p:spPr bwMode="auto">
            <a:xfrm>
              <a:off x="2857971" y="4888089"/>
              <a:ext cx="333314" cy="566386"/>
            </a:xfrm>
            <a:custGeom>
              <a:avLst/>
              <a:gdLst>
                <a:gd name="T0" fmla="*/ 14 w 106"/>
                <a:gd name="T1" fmla="*/ 0 h 180"/>
                <a:gd name="T2" fmla="*/ 0 w 106"/>
                <a:gd name="T3" fmla="*/ 14 h 180"/>
                <a:gd name="T4" fmla="*/ 0 w 106"/>
                <a:gd name="T5" fmla="*/ 166 h 180"/>
                <a:gd name="T6" fmla="*/ 14 w 106"/>
                <a:gd name="T7" fmla="*/ 180 h 180"/>
                <a:gd name="T8" fmla="*/ 92 w 106"/>
                <a:gd name="T9" fmla="*/ 180 h 180"/>
                <a:gd name="T10" fmla="*/ 106 w 106"/>
                <a:gd name="T11" fmla="*/ 166 h 180"/>
                <a:gd name="T12" fmla="*/ 106 w 106"/>
                <a:gd name="T13" fmla="*/ 14 h 180"/>
                <a:gd name="T14" fmla="*/ 92 w 106"/>
                <a:gd name="T15" fmla="*/ 0 h 180"/>
                <a:gd name="T16" fmla="*/ 14 w 106"/>
                <a:gd name="T17" fmla="*/ 0 h 180"/>
                <a:gd name="T18" fmla="*/ 87 w 106"/>
                <a:gd name="T19" fmla="*/ 150 h 180"/>
                <a:gd name="T20" fmla="*/ 24 w 106"/>
                <a:gd name="T21" fmla="*/ 150 h 180"/>
                <a:gd name="T22" fmla="*/ 18 w 106"/>
                <a:gd name="T23" fmla="*/ 145 h 180"/>
                <a:gd name="T24" fmla="*/ 24 w 106"/>
                <a:gd name="T25" fmla="*/ 139 h 180"/>
                <a:gd name="T26" fmla="*/ 87 w 106"/>
                <a:gd name="T27" fmla="*/ 139 h 180"/>
                <a:gd name="T28" fmla="*/ 93 w 106"/>
                <a:gd name="T29" fmla="*/ 145 h 180"/>
                <a:gd name="T30" fmla="*/ 87 w 106"/>
                <a:gd name="T31" fmla="*/ 150 h 180"/>
                <a:gd name="T32" fmla="*/ 87 w 106"/>
                <a:gd name="T33" fmla="*/ 125 h 180"/>
                <a:gd name="T34" fmla="*/ 24 w 106"/>
                <a:gd name="T35" fmla="*/ 125 h 180"/>
                <a:gd name="T36" fmla="*/ 18 w 106"/>
                <a:gd name="T37" fmla="*/ 119 h 180"/>
                <a:gd name="T38" fmla="*/ 24 w 106"/>
                <a:gd name="T39" fmla="*/ 114 h 180"/>
                <a:gd name="T40" fmla="*/ 87 w 106"/>
                <a:gd name="T41" fmla="*/ 114 h 180"/>
                <a:gd name="T42" fmla="*/ 93 w 106"/>
                <a:gd name="T43" fmla="*/ 119 h 180"/>
                <a:gd name="T44" fmla="*/ 87 w 106"/>
                <a:gd name="T45" fmla="*/ 125 h 180"/>
                <a:gd name="T46" fmla="*/ 85 w 106"/>
                <a:gd name="T47" fmla="*/ 94 h 180"/>
                <a:gd name="T48" fmla="*/ 77 w 106"/>
                <a:gd name="T49" fmla="*/ 86 h 180"/>
                <a:gd name="T50" fmla="*/ 85 w 106"/>
                <a:gd name="T51" fmla="*/ 79 h 180"/>
                <a:gd name="T52" fmla="*/ 93 w 106"/>
                <a:gd name="T53" fmla="*/ 86 h 180"/>
                <a:gd name="T54" fmla="*/ 85 w 106"/>
                <a:gd name="T55" fmla="*/ 9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6" h="180">
                  <a:moveTo>
                    <a:pt x="14" y="0"/>
                  </a:moveTo>
                  <a:cubicBezTo>
                    <a:pt x="6" y="0"/>
                    <a:pt x="0" y="7"/>
                    <a:pt x="0" y="14"/>
                  </a:cubicBezTo>
                  <a:cubicBezTo>
                    <a:pt x="0" y="166"/>
                    <a:pt x="0" y="166"/>
                    <a:pt x="0" y="166"/>
                  </a:cubicBezTo>
                  <a:cubicBezTo>
                    <a:pt x="0" y="174"/>
                    <a:pt x="6" y="180"/>
                    <a:pt x="14" y="180"/>
                  </a:cubicBezTo>
                  <a:cubicBezTo>
                    <a:pt x="92" y="180"/>
                    <a:pt x="92" y="180"/>
                    <a:pt x="92" y="180"/>
                  </a:cubicBezTo>
                  <a:cubicBezTo>
                    <a:pt x="100" y="180"/>
                    <a:pt x="106" y="174"/>
                    <a:pt x="106" y="166"/>
                  </a:cubicBezTo>
                  <a:cubicBezTo>
                    <a:pt x="106" y="14"/>
                    <a:pt x="106" y="14"/>
                    <a:pt x="106" y="14"/>
                  </a:cubicBezTo>
                  <a:cubicBezTo>
                    <a:pt x="106" y="1"/>
                    <a:pt x="92" y="0"/>
                    <a:pt x="92" y="0"/>
                  </a:cubicBezTo>
                  <a:lnTo>
                    <a:pt x="14" y="0"/>
                  </a:lnTo>
                  <a:close/>
                  <a:moveTo>
                    <a:pt x="87" y="150"/>
                  </a:moveTo>
                  <a:cubicBezTo>
                    <a:pt x="24" y="150"/>
                    <a:pt x="24" y="150"/>
                    <a:pt x="24" y="150"/>
                  </a:cubicBezTo>
                  <a:cubicBezTo>
                    <a:pt x="21" y="150"/>
                    <a:pt x="18" y="148"/>
                    <a:pt x="18" y="145"/>
                  </a:cubicBezTo>
                  <a:cubicBezTo>
                    <a:pt x="18" y="141"/>
                    <a:pt x="21" y="139"/>
                    <a:pt x="24" y="139"/>
                  </a:cubicBezTo>
                  <a:cubicBezTo>
                    <a:pt x="87" y="139"/>
                    <a:pt x="87" y="139"/>
                    <a:pt x="87" y="139"/>
                  </a:cubicBezTo>
                  <a:cubicBezTo>
                    <a:pt x="90" y="139"/>
                    <a:pt x="93" y="141"/>
                    <a:pt x="93" y="145"/>
                  </a:cubicBezTo>
                  <a:cubicBezTo>
                    <a:pt x="93" y="148"/>
                    <a:pt x="90" y="150"/>
                    <a:pt x="87" y="150"/>
                  </a:cubicBezTo>
                  <a:close/>
                  <a:moveTo>
                    <a:pt x="87" y="125"/>
                  </a:moveTo>
                  <a:cubicBezTo>
                    <a:pt x="24" y="125"/>
                    <a:pt x="24" y="125"/>
                    <a:pt x="24" y="125"/>
                  </a:cubicBezTo>
                  <a:cubicBezTo>
                    <a:pt x="21" y="125"/>
                    <a:pt x="18" y="122"/>
                    <a:pt x="18" y="119"/>
                  </a:cubicBezTo>
                  <a:cubicBezTo>
                    <a:pt x="18" y="116"/>
                    <a:pt x="21" y="114"/>
                    <a:pt x="24" y="114"/>
                  </a:cubicBezTo>
                  <a:cubicBezTo>
                    <a:pt x="87" y="114"/>
                    <a:pt x="87" y="114"/>
                    <a:pt x="87" y="114"/>
                  </a:cubicBezTo>
                  <a:cubicBezTo>
                    <a:pt x="90" y="114"/>
                    <a:pt x="93" y="116"/>
                    <a:pt x="93" y="119"/>
                  </a:cubicBezTo>
                  <a:cubicBezTo>
                    <a:pt x="93" y="122"/>
                    <a:pt x="90" y="125"/>
                    <a:pt x="87" y="125"/>
                  </a:cubicBezTo>
                  <a:close/>
                  <a:moveTo>
                    <a:pt x="85" y="94"/>
                  </a:moveTo>
                  <a:cubicBezTo>
                    <a:pt x="81" y="94"/>
                    <a:pt x="77" y="91"/>
                    <a:pt x="77" y="86"/>
                  </a:cubicBezTo>
                  <a:cubicBezTo>
                    <a:pt x="77" y="82"/>
                    <a:pt x="81" y="79"/>
                    <a:pt x="85" y="79"/>
                  </a:cubicBezTo>
                  <a:cubicBezTo>
                    <a:pt x="89" y="79"/>
                    <a:pt x="93" y="82"/>
                    <a:pt x="93" y="86"/>
                  </a:cubicBezTo>
                  <a:cubicBezTo>
                    <a:pt x="93" y="91"/>
                    <a:pt x="89" y="94"/>
                    <a:pt x="85" y="9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graphicFrame>
        <p:nvGraphicFramePr>
          <p:cNvPr id="47" name="Object 46"/>
          <p:cNvGraphicFramePr>
            <a:graphicFrameLocks noChangeAspect="1"/>
          </p:cNvGraphicFramePr>
          <p:nvPr>
            <p:custDataLst>
              <p:tags r:id="rId2"/>
            </p:custDataLst>
            <p:extLst>
              <p:ext uri="{D42A27DB-BD31-4B8C-83A1-F6EECF244321}">
                <p14:modId xmlns:p14="http://schemas.microsoft.com/office/powerpoint/2010/main" val="31671857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0792" name="think-cell Slide" r:id="rId21" imgW="270" imgH="270" progId="TCLayout.ActiveDocument.1">
                  <p:embed/>
                </p:oleObj>
              </mc:Choice>
              <mc:Fallback>
                <p:oleObj name="think-cell Slide" r:id="rId21" imgW="270" imgH="270" progId="TCLayout.ActiveDocument.1">
                  <p:embed/>
                  <p:pic>
                    <p:nvPicPr>
                      <p:cNvPr id="0" name=""/>
                      <p:cNvPicPr/>
                      <p:nvPr/>
                    </p:nvPicPr>
                    <p:blipFill>
                      <a:blip r:embed="rId22"/>
                      <a:stretch>
                        <a:fillRect/>
                      </a:stretch>
                    </p:blipFill>
                    <p:spPr>
                      <a:xfrm>
                        <a:off x="0" y="0"/>
                        <a:ext cx="158750" cy="158750"/>
                      </a:xfrm>
                      <a:prstGeom prst="rect">
                        <a:avLst/>
                      </a:prstGeom>
                    </p:spPr>
                  </p:pic>
                </p:oleObj>
              </mc:Fallback>
            </mc:AlternateContent>
          </a:graphicData>
        </a:graphic>
      </p:graphicFrame>
      <p:sp>
        <p:nvSpPr>
          <p:cNvPr id="54" name="Rectangle 53"/>
          <p:cNvSpPr/>
          <p:nvPr>
            <p:custDataLst>
              <p:tags r:id="rId3"/>
            </p:custDataLst>
          </p:nvPr>
        </p:nvSpPr>
        <p:spPr bwMode="auto">
          <a:xfrm>
            <a:off x="9294071" y="2220686"/>
            <a:ext cx="2011238" cy="1005582"/>
          </a:xfrm>
          <a:prstGeom prst="rect">
            <a:avLst/>
          </a:prstGeom>
          <a:solidFill>
            <a:schemeClr val="accent1"/>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NZ" sz="2000" dirty="0">
                <a:ln>
                  <a:solidFill>
                    <a:schemeClr val="bg1">
                      <a:alpha val="0"/>
                    </a:schemeClr>
                  </a:solidFill>
                </a:ln>
                <a:solidFill>
                  <a:srgbClr val="FFFFFF"/>
                </a:solidFill>
              </a:rPr>
              <a:t>Windows Azure </a:t>
            </a:r>
            <a:r>
              <a:rPr lang="en-NZ" sz="2000" dirty="0" smtClean="0">
                <a:ln>
                  <a:solidFill>
                    <a:schemeClr val="bg1">
                      <a:alpha val="0"/>
                    </a:schemeClr>
                  </a:solidFill>
                </a:ln>
                <a:solidFill>
                  <a:srgbClr val="FFFFFF"/>
                </a:solidFill>
              </a:rPr>
              <a:t>Compute Controller</a:t>
            </a:r>
            <a:endParaRPr lang="en-NZ" sz="2000" dirty="0">
              <a:ln>
                <a:solidFill>
                  <a:schemeClr val="bg1">
                    <a:alpha val="0"/>
                  </a:schemeClr>
                </a:solidFill>
              </a:ln>
              <a:solidFill>
                <a:srgbClr val="FFFFFF"/>
              </a:solidFill>
            </a:endParaRPr>
          </a:p>
        </p:txBody>
      </p:sp>
      <p:sp>
        <p:nvSpPr>
          <p:cNvPr id="65" name="Oval 64"/>
          <p:cNvSpPr/>
          <p:nvPr>
            <p:custDataLst>
              <p:tags r:id="rId4"/>
            </p:custDataLst>
          </p:nvPr>
        </p:nvSpPr>
        <p:spPr bwMode="auto">
          <a:xfrm>
            <a:off x="7110896" y="4108577"/>
            <a:ext cx="403472" cy="403472"/>
          </a:xfrm>
          <a:prstGeom prst="ellipse">
            <a:avLst/>
          </a:prstGeom>
          <a:solidFill>
            <a:schemeClr val="accent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none" lIns="91436" tIns="45718" rIns="91436" bIns="45718" numCol="1" rtlCol="0" anchor="ctr" anchorCtr="0" compatLnSpc="1">
            <a:prstTxWarp prst="textNoShape">
              <a:avLst/>
            </a:prstTxWarp>
          </a:bodyPr>
          <a:lstStyle/>
          <a:p>
            <a:pPr algn="ctr" defTabSz="914099"/>
            <a:r>
              <a:rPr lang="en-NZ" dirty="0">
                <a:ln>
                  <a:solidFill>
                    <a:schemeClr val="bg1">
                      <a:alpha val="0"/>
                    </a:schemeClr>
                  </a:solidFill>
                </a:ln>
                <a:solidFill>
                  <a:srgbClr val="FFFFFF"/>
                </a:solidFill>
              </a:rPr>
              <a:t>LB</a:t>
            </a:r>
          </a:p>
        </p:txBody>
      </p:sp>
      <p:sp>
        <p:nvSpPr>
          <p:cNvPr id="66" name="Right Arrow 65"/>
          <p:cNvSpPr/>
          <p:nvPr>
            <p:custDataLst>
              <p:tags r:id="rId5"/>
            </p:custDataLst>
          </p:nvPr>
        </p:nvSpPr>
        <p:spPr bwMode="auto">
          <a:xfrm rot="5400000">
            <a:off x="7038312" y="3664448"/>
            <a:ext cx="548640" cy="27432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69" name="Group 68"/>
          <p:cNvGrpSpPr/>
          <p:nvPr>
            <p:custDataLst>
              <p:tags r:id="rId6"/>
            </p:custDataLst>
          </p:nvPr>
        </p:nvGrpSpPr>
        <p:grpSpPr>
          <a:xfrm>
            <a:off x="6683943" y="4877006"/>
            <a:ext cx="2274678" cy="1084666"/>
            <a:chOff x="1823761" y="4733681"/>
            <a:chExt cx="2274678" cy="1084666"/>
          </a:xfrm>
        </p:grpSpPr>
        <p:sp>
          <p:nvSpPr>
            <p:cNvPr id="68" name="Rectangle 67"/>
            <p:cNvSpPr/>
            <p:nvPr>
              <p:custDataLst>
                <p:tags r:id="rId17"/>
              </p:custDataLst>
            </p:nvPr>
          </p:nvSpPr>
          <p:spPr bwMode="auto">
            <a:xfrm>
              <a:off x="1823761" y="4903947"/>
              <a:ext cx="2103120" cy="914400"/>
            </a:xfrm>
            <a:prstGeom prst="rect">
              <a:avLst/>
            </a:prstGeom>
            <a:solidFill>
              <a:schemeClr val="accent4"/>
            </a:solidFill>
            <a:ln w="9525">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a:ln>
                    <a:solidFill>
                      <a:schemeClr val="bg1">
                        <a:alpha val="0"/>
                      </a:schemeClr>
                    </a:solidFill>
                  </a:ln>
                  <a:solidFill>
                    <a:schemeClr val="bg1"/>
                  </a:solidFill>
                </a:rPr>
                <a:t>Service</a:t>
              </a:r>
            </a:p>
          </p:txBody>
        </p:sp>
        <p:sp>
          <p:nvSpPr>
            <p:cNvPr id="67" name="Rectangle 66"/>
            <p:cNvSpPr/>
            <p:nvPr>
              <p:custDataLst>
                <p:tags r:id="rId18"/>
              </p:custDataLst>
            </p:nvPr>
          </p:nvSpPr>
          <p:spPr bwMode="auto">
            <a:xfrm>
              <a:off x="1995319" y="4733681"/>
              <a:ext cx="2103120" cy="914400"/>
            </a:xfrm>
            <a:prstGeom prst="rect">
              <a:avLst/>
            </a:prstGeom>
            <a:solidFill>
              <a:schemeClr val="accent4"/>
            </a:solidFill>
            <a:ln w="9525">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a:ln>
                    <a:solidFill>
                      <a:schemeClr val="bg1">
                        <a:alpha val="0"/>
                      </a:schemeClr>
                    </a:solidFill>
                  </a:ln>
                  <a:solidFill>
                    <a:schemeClr val="bg1"/>
                  </a:solidFill>
                </a:rPr>
                <a:t>Service</a:t>
              </a:r>
            </a:p>
          </p:txBody>
        </p:sp>
      </p:grpSp>
      <p:sp>
        <p:nvSpPr>
          <p:cNvPr id="3" name="Title 2"/>
          <p:cNvSpPr>
            <a:spLocks noGrp="1"/>
          </p:cNvSpPr>
          <p:nvPr>
            <p:ph type="title"/>
            <p:custDataLst>
              <p:tags r:id="rId7"/>
            </p:custDataLst>
          </p:nvPr>
        </p:nvSpPr>
        <p:spPr/>
        <p:txBody>
          <a:bodyPr/>
          <a:lstStyle/>
          <a:p>
            <a:r>
              <a:rPr lang="en-US" dirty="0"/>
              <a:t>Packaging &amp; Deployment</a:t>
            </a:r>
          </a:p>
        </p:txBody>
      </p:sp>
      <p:sp>
        <p:nvSpPr>
          <p:cNvPr id="42" name="Rectangle 41"/>
          <p:cNvSpPr/>
          <p:nvPr>
            <p:custDataLst>
              <p:tags r:id="rId8"/>
            </p:custDataLst>
          </p:nvPr>
        </p:nvSpPr>
        <p:spPr bwMode="auto">
          <a:xfrm>
            <a:off x="3573823" y="1537299"/>
            <a:ext cx="1772618" cy="718328"/>
          </a:xfrm>
          <a:prstGeom prst="rect">
            <a:avLst/>
          </a:prstGeom>
          <a:solidFill>
            <a:schemeClr val="accent4"/>
          </a:solidFill>
          <a:ln w="9525">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NZ" sz="2000" dirty="0">
                <a:ln>
                  <a:solidFill>
                    <a:schemeClr val="bg1">
                      <a:alpha val="0"/>
                    </a:schemeClr>
                  </a:solidFill>
                </a:ln>
                <a:solidFill>
                  <a:schemeClr val="bg1"/>
                </a:solidFill>
              </a:rPr>
              <a:t>Service Artefacts</a:t>
            </a:r>
          </a:p>
        </p:txBody>
      </p:sp>
      <p:sp>
        <p:nvSpPr>
          <p:cNvPr id="43" name="Rectangle 42"/>
          <p:cNvSpPr/>
          <p:nvPr>
            <p:custDataLst>
              <p:tags r:id="rId9"/>
            </p:custDataLst>
          </p:nvPr>
        </p:nvSpPr>
        <p:spPr bwMode="auto">
          <a:xfrm>
            <a:off x="3573823" y="2340922"/>
            <a:ext cx="1772618" cy="718328"/>
          </a:xfrm>
          <a:prstGeom prst="rect">
            <a:avLst/>
          </a:prstGeom>
          <a:solidFill>
            <a:schemeClr val="accent4"/>
          </a:solidFill>
          <a:ln w="9525">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NZ" sz="2000" dirty="0">
                <a:ln>
                  <a:solidFill>
                    <a:schemeClr val="bg1">
                      <a:alpha val="0"/>
                    </a:schemeClr>
                  </a:solidFill>
                </a:ln>
                <a:solidFill>
                  <a:schemeClr val="bg1"/>
                </a:solidFill>
              </a:rPr>
              <a:t>Model</a:t>
            </a:r>
          </a:p>
        </p:txBody>
      </p:sp>
      <p:sp>
        <p:nvSpPr>
          <p:cNvPr id="45" name="Rectangle 44"/>
          <p:cNvSpPr/>
          <p:nvPr>
            <p:custDataLst>
              <p:tags r:id="rId10"/>
            </p:custDataLst>
          </p:nvPr>
        </p:nvSpPr>
        <p:spPr bwMode="auto">
          <a:xfrm>
            <a:off x="3573823" y="3144545"/>
            <a:ext cx="1772618" cy="718328"/>
          </a:xfrm>
          <a:prstGeom prst="rect">
            <a:avLst/>
          </a:prstGeom>
          <a:solidFill>
            <a:schemeClr val="accent2"/>
          </a:solidFill>
          <a:ln w="9525">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NZ" sz="2000" dirty="0">
                <a:ln>
                  <a:solidFill>
                    <a:schemeClr val="bg1">
                      <a:alpha val="0"/>
                    </a:schemeClr>
                  </a:solidFill>
                </a:ln>
                <a:solidFill>
                  <a:schemeClr val="bg1"/>
                </a:solidFill>
              </a:rPr>
              <a:t>Config</a:t>
            </a:r>
          </a:p>
          <a:p>
            <a:pPr defTabSz="914099"/>
            <a:r>
              <a:rPr lang="en-NZ" sz="2000" dirty="0">
                <a:ln>
                  <a:solidFill>
                    <a:schemeClr val="bg1">
                      <a:alpha val="0"/>
                    </a:schemeClr>
                  </a:solidFill>
                </a:ln>
                <a:solidFill>
                  <a:schemeClr val="bg1"/>
                </a:solidFill>
              </a:rPr>
              <a:t>*.cscfg</a:t>
            </a:r>
          </a:p>
        </p:txBody>
      </p:sp>
      <p:sp>
        <p:nvSpPr>
          <p:cNvPr id="48" name="Right Arrow 47"/>
          <p:cNvSpPr/>
          <p:nvPr>
            <p:custDataLst>
              <p:tags r:id="rId11"/>
            </p:custDataLst>
          </p:nvPr>
        </p:nvSpPr>
        <p:spPr bwMode="auto">
          <a:xfrm>
            <a:off x="2527559" y="2656619"/>
            <a:ext cx="723682" cy="27432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9" name="Right Arrow 48"/>
          <p:cNvSpPr/>
          <p:nvPr>
            <p:custDataLst>
              <p:tags r:id="rId12"/>
            </p:custDataLst>
          </p:nvPr>
        </p:nvSpPr>
        <p:spPr bwMode="auto">
          <a:xfrm>
            <a:off x="5600027" y="2656619"/>
            <a:ext cx="722376" cy="27432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3" name="Right Arrow 52"/>
          <p:cNvSpPr/>
          <p:nvPr>
            <p:custDataLst>
              <p:tags r:id="rId13"/>
            </p:custDataLst>
          </p:nvPr>
        </p:nvSpPr>
        <p:spPr bwMode="auto">
          <a:xfrm>
            <a:off x="8433115" y="2656619"/>
            <a:ext cx="722376" cy="27432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4" name="Rectangle 43"/>
          <p:cNvSpPr/>
          <p:nvPr>
            <p:custDataLst>
              <p:tags r:id="rId14"/>
            </p:custDataLst>
          </p:nvPr>
        </p:nvSpPr>
        <p:spPr bwMode="auto">
          <a:xfrm>
            <a:off x="3573823" y="1849319"/>
            <a:ext cx="1772618" cy="897910"/>
          </a:xfrm>
          <a:prstGeom prst="rect">
            <a:avLst/>
          </a:prstGeom>
          <a:solidFill>
            <a:schemeClr val="accent4"/>
          </a:solidFill>
          <a:ln w="9525">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NZ" sz="2000" dirty="0">
                <a:ln>
                  <a:solidFill>
                    <a:schemeClr val="bg1">
                      <a:alpha val="0"/>
                    </a:schemeClr>
                  </a:solidFill>
                </a:ln>
                <a:solidFill>
                  <a:schemeClr val="bg1"/>
                </a:solidFill>
              </a:rPr>
              <a:t>*.cspkg</a:t>
            </a:r>
          </a:p>
        </p:txBody>
      </p:sp>
      <p:sp>
        <p:nvSpPr>
          <p:cNvPr id="70" name="Rectangle 69"/>
          <p:cNvSpPr/>
          <p:nvPr>
            <p:custDataLst>
              <p:tags r:id="rId15"/>
            </p:custDataLst>
          </p:nvPr>
        </p:nvSpPr>
        <p:spPr bwMode="auto">
          <a:xfrm>
            <a:off x="1106103" y="4889889"/>
            <a:ext cx="5577840" cy="1129171"/>
          </a:xfrm>
          <a:prstGeom prst="rect">
            <a:avLst/>
          </a:prstGeom>
          <a:solidFill>
            <a:schemeClr val="tx2"/>
          </a:solidFill>
          <a:ln w="9525">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a:ln>
                  <a:solidFill>
                    <a:schemeClr val="bg1">
                      <a:alpha val="0"/>
                    </a:schemeClr>
                  </a:solidFill>
                </a:ln>
                <a:solidFill>
                  <a:schemeClr val="bg1"/>
                </a:solidFill>
              </a:rPr>
              <a:t>Visual Studio Tools for Windows Azure now supports one-click deployment. </a:t>
            </a:r>
            <a:br>
              <a:rPr lang="en-US" sz="2000" dirty="0">
                <a:ln>
                  <a:solidFill>
                    <a:schemeClr val="bg1">
                      <a:alpha val="0"/>
                    </a:schemeClr>
                  </a:solidFill>
                </a:ln>
                <a:solidFill>
                  <a:schemeClr val="bg1"/>
                </a:solidFill>
              </a:rPr>
            </a:br>
            <a:r>
              <a:rPr lang="en-US" sz="2000" dirty="0">
                <a:ln>
                  <a:solidFill>
                    <a:schemeClr val="bg1">
                      <a:alpha val="0"/>
                    </a:schemeClr>
                  </a:solidFill>
                </a:ln>
                <a:solidFill>
                  <a:schemeClr val="bg1"/>
                </a:solidFill>
              </a:rPr>
              <a:t>Aimed at rapid build/deploy/test/fix scenarios.</a:t>
            </a:r>
          </a:p>
        </p:txBody>
      </p:sp>
      <p:grpSp>
        <p:nvGrpSpPr>
          <p:cNvPr id="2" name="Group 1"/>
          <p:cNvGrpSpPr/>
          <p:nvPr/>
        </p:nvGrpSpPr>
        <p:grpSpPr>
          <a:xfrm>
            <a:off x="711459" y="1871849"/>
            <a:ext cx="1645921" cy="1403355"/>
            <a:chOff x="609859" y="4864095"/>
            <a:chExt cx="1645921" cy="1403355"/>
          </a:xfrm>
        </p:grpSpPr>
        <p:sp>
          <p:nvSpPr>
            <p:cNvPr id="38" name="TextBox 37"/>
            <p:cNvSpPr txBox="1"/>
            <p:nvPr/>
          </p:nvSpPr>
          <p:spPr>
            <a:xfrm>
              <a:off x="619300" y="4864095"/>
              <a:ext cx="1627039" cy="553998"/>
            </a:xfrm>
            <a:prstGeom prst="rect">
              <a:avLst/>
            </a:prstGeom>
            <a:noFill/>
          </p:spPr>
          <p:txBody>
            <a:bodyPr wrap="square" lIns="0" tIns="0" rIns="0" bIns="0" rtlCol="0">
              <a:spAutoFit/>
            </a:bodyPr>
            <a:lstStyle/>
            <a:p>
              <a:pPr algn="ctr"/>
              <a:r>
                <a:rPr lang="en-NZ" dirty="0" smtClean="0">
                  <a:ln>
                    <a:solidFill>
                      <a:schemeClr val="bg1">
                        <a:alpha val="0"/>
                      </a:schemeClr>
                    </a:solidFill>
                  </a:ln>
                  <a:solidFill>
                    <a:srgbClr val="595959"/>
                  </a:solidFill>
                </a:rPr>
                <a:t>Microsoft </a:t>
              </a:r>
              <a:br>
                <a:rPr lang="en-NZ" dirty="0" smtClean="0">
                  <a:ln>
                    <a:solidFill>
                      <a:schemeClr val="bg1">
                        <a:alpha val="0"/>
                      </a:schemeClr>
                    </a:solidFill>
                  </a:ln>
                  <a:solidFill>
                    <a:srgbClr val="595959"/>
                  </a:solidFill>
                </a:rPr>
              </a:br>
              <a:r>
                <a:rPr lang="en-NZ" dirty="0" smtClean="0">
                  <a:ln>
                    <a:solidFill>
                      <a:schemeClr val="bg1">
                        <a:alpha val="0"/>
                      </a:schemeClr>
                    </a:solidFill>
                  </a:ln>
                  <a:solidFill>
                    <a:srgbClr val="595959"/>
                  </a:solidFill>
                </a:rPr>
                <a:t>Visual Studio</a:t>
              </a:r>
            </a:p>
          </p:txBody>
        </p:sp>
        <p:sp>
          <p:nvSpPr>
            <p:cNvPr id="41" name="Rectangle 40"/>
            <p:cNvSpPr/>
            <p:nvPr/>
          </p:nvSpPr>
          <p:spPr bwMode="auto">
            <a:xfrm>
              <a:off x="609859" y="5467778"/>
              <a:ext cx="1645921" cy="365760"/>
            </a:xfrm>
            <a:prstGeom prst="rect">
              <a:avLst/>
            </a:prstGeom>
            <a:solidFill>
              <a:schemeClr val="accent2">
                <a:lumMod val="40000"/>
                <a:lumOff val="60000"/>
              </a:schemeClr>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NZ" sz="1600" dirty="0" smtClean="0">
                  <a:ln>
                    <a:solidFill>
                      <a:schemeClr val="bg1">
                        <a:alpha val="0"/>
                      </a:schemeClr>
                    </a:solidFill>
                  </a:ln>
                  <a:solidFill>
                    <a:srgbClr val="595959"/>
                  </a:solidFill>
                </a:rPr>
                <a:t>Web Role</a:t>
              </a:r>
            </a:p>
          </p:txBody>
        </p:sp>
        <p:sp>
          <p:nvSpPr>
            <p:cNvPr id="46" name="Rectangle 45"/>
            <p:cNvSpPr/>
            <p:nvPr/>
          </p:nvSpPr>
          <p:spPr bwMode="auto">
            <a:xfrm>
              <a:off x="609859" y="5901690"/>
              <a:ext cx="1645921" cy="365760"/>
            </a:xfrm>
            <a:prstGeom prst="rect">
              <a:avLst/>
            </a:prstGeom>
            <a:solidFill>
              <a:schemeClr val="accent2">
                <a:lumMod val="40000"/>
                <a:lumOff val="60000"/>
              </a:schemeClr>
            </a:solidFill>
            <a:ln>
              <a:noFill/>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NZ" sz="1600" dirty="0" smtClean="0">
                  <a:ln>
                    <a:solidFill>
                      <a:schemeClr val="bg1">
                        <a:alpha val="0"/>
                      </a:schemeClr>
                    </a:solidFill>
                  </a:ln>
                  <a:solidFill>
                    <a:srgbClr val="595959"/>
                  </a:solidFill>
                </a:rPr>
                <a:t>Worker Role</a:t>
              </a:r>
            </a:p>
          </p:txBody>
        </p:sp>
      </p:grpSp>
      <p:sp>
        <p:nvSpPr>
          <p:cNvPr id="33" name="Rectangle 32"/>
          <p:cNvSpPr/>
          <p:nvPr>
            <p:custDataLst>
              <p:tags r:id="rId16"/>
            </p:custDataLst>
          </p:nvPr>
        </p:nvSpPr>
        <p:spPr bwMode="auto">
          <a:xfrm>
            <a:off x="6820371" y="4876800"/>
            <a:ext cx="4484938" cy="1129171"/>
          </a:xfrm>
          <a:prstGeom prst="rect">
            <a:avLst/>
          </a:prstGeom>
          <a:solidFill>
            <a:schemeClr val="tx2"/>
          </a:solidFill>
          <a:ln w="9525">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ln>
                  <a:solidFill>
                    <a:schemeClr val="bg1">
                      <a:alpha val="0"/>
                    </a:schemeClr>
                  </a:solidFill>
                </a:ln>
                <a:solidFill>
                  <a:schemeClr val="bg1"/>
                </a:solidFill>
              </a:rPr>
              <a:t>You can also integrate with source control such as TFS and deploy via continuous integration</a:t>
            </a:r>
            <a:endParaRPr lang="en-US" sz="2000" dirty="0">
              <a:ln>
                <a:solidFill>
                  <a:schemeClr val="bg1">
                    <a:alpha val="0"/>
                  </a:schemeClr>
                </a:solidFill>
              </a:ln>
              <a:solidFill>
                <a:schemeClr val="bg1"/>
              </a:solidFill>
            </a:endParaRPr>
          </a:p>
        </p:txBody>
      </p:sp>
    </p:spTree>
    <p:extLst>
      <p:ext uri="{BB962C8B-B14F-4D97-AF65-F5344CB8AC3E}">
        <p14:creationId xmlns:p14="http://schemas.microsoft.com/office/powerpoint/2010/main" val="408561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childTnLst>
                                </p:cTn>
                              </p:par>
                              <p:par>
                                <p:cTn id="29" presetID="10" presetClass="exit" presetSubtype="0" fill="hold" grpId="1" nodeType="withEffect">
                                  <p:stCondLst>
                                    <p:cond delay="0"/>
                                  </p:stCondLst>
                                  <p:childTnLst>
                                    <p:animEffect transition="out" filter="fade">
                                      <p:cBhvr>
                                        <p:cTn id="30" dur="2000"/>
                                        <p:tgtEl>
                                          <p:spTgt spid="43"/>
                                        </p:tgtEl>
                                      </p:cBhvr>
                                    </p:animEffect>
                                    <p:set>
                                      <p:cBhvr>
                                        <p:cTn id="31" dur="1" fill="hold">
                                          <p:stCondLst>
                                            <p:cond delay="1999"/>
                                          </p:stCondLst>
                                        </p:cTn>
                                        <p:tgtEl>
                                          <p:spTgt spid="4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2000"/>
                                        <p:tgtEl>
                                          <p:spTgt spid="42"/>
                                        </p:tgtEl>
                                      </p:cBhvr>
                                    </p:animEffect>
                                    <p:set>
                                      <p:cBhvr>
                                        <p:cTn id="34" dur="1" fill="hold">
                                          <p:stCondLst>
                                            <p:cond delay="1999"/>
                                          </p:stCondLst>
                                        </p:cTn>
                                        <p:tgtEl>
                                          <p:spTgt spid="4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1000"/>
                            </p:stCondLst>
                            <p:childTnLst>
                              <p:par>
                                <p:cTn id="45" presetID="44" presetClass="path" presetSubtype="0" accel="50000" decel="50000" fill="hold" grpId="1" nodeType="afterEffect">
                                  <p:stCondLst>
                                    <p:cond delay="0"/>
                                  </p:stCondLst>
                                  <p:childTnLst>
                                    <p:animMotion origin="layout" path="M -7.76446E-7 -7.40741E-7 L 0.06683 -0.03264 C 0.08077 -0.04028 0.10123 -0.04097 0.12194 -0.03611 C 0.14539 -0.03032 0.16402 -0.0206 0.17653 -0.00648 L 0.23619 0.05741 " pathEditMode="relative" rAng="468394" ptsTypes="FffFF">
                                      <p:cBhvr>
                                        <p:cTn id="46" dur="2000" fill="hold"/>
                                        <p:tgtEl>
                                          <p:spTgt spid="44"/>
                                        </p:tgtEl>
                                        <p:attrNameLst>
                                          <p:attrName>ppt_x</p:attrName>
                                          <p:attrName>ppt_y</p:attrName>
                                        </p:attrNameLst>
                                      </p:cBhvr>
                                      <p:rCtr x="12051" y="-347"/>
                                    </p:animMotion>
                                  </p:childTnLst>
                                </p:cTn>
                              </p:par>
                              <p:par>
                                <p:cTn id="47" presetID="37" presetClass="path" presetSubtype="0" accel="50000" decel="50000" fill="hold" grpId="2" nodeType="withEffect">
                                  <p:stCondLst>
                                    <p:cond delay="0"/>
                                  </p:stCondLst>
                                  <p:childTnLst>
                                    <p:animMotion origin="layout" path="M 2.81397E-6 -2.22222E-6 L 0.06123 0.04653 C 0.07425 0.05648 0.09432 0.06343 0.1149 0.06597 C 0.13861 0.06806 0.1575 0.06528 0.17118 0.05764 L 0.23632 0.02477 " pathEditMode="relative" rAng="205053" ptsTypes="FffFF">
                                      <p:cBhvr>
                                        <p:cTn id="48" dur="2000" fill="hold"/>
                                        <p:tgtEl>
                                          <p:spTgt spid="45"/>
                                        </p:tgtEl>
                                        <p:attrNameLst>
                                          <p:attrName>ppt_x</p:attrName>
                                          <p:attrName>ppt_y</p:attrName>
                                        </p:attrNameLst>
                                      </p:cBhvr>
                                      <p:rCtr x="11725" y="3912"/>
                                    </p:animMotion>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500"/>
                                        <p:tgtEl>
                                          <p:spTgt spid="54"/>
                                        </p:tgtEl>
                                      </p:cBhvr>
                                    </p:animEffect>
                                  </p:childTnLst>
                                </p:cTn>
                              </p:par>
                              <p:par>
                                <p:cTn id="57" presetID="10" presetClass="entr" presetSubtype="0" fill="hold"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childTnLst>
                          </p:cTn>
                        </p:par>
                        <p:par>
                          <p:cTn id="66" fill="hold">
                            <p:stCondLst>
                              <p:cond delay="500"/>
                            </p:stCondLst>
                            <p:childTnLst>
                              <p:par>
                                <p:cTn id="67" presetID="37" presetClass="path" presetSubtype="0" accel="50000" decel="50000" fill="hold" grpId="1" nodeType="afterEffect">
                                  <p:stCondLst>
                                    <p:cond delay="0"/>
                                  </p:stCondLst>
                                  <p:childTnLst>
                                    <p:animMotion origin="layout" path="M 0.23632 0.02477 L 0.29924 0.09051 C 0.31201 0.10556 0.33246 0.1162 0.35409 0.12037 C 0.37897 0.125 0.39929 0.12199 0.41362 0.11227 L 0.48358 0.07199 " pathEditMode="relative" rAng="371034" ptsTypes="FffFF">
                                      <p:cBhvr>
                                        <p:cTn id="68" dur="2000" fill="hold"/>
                                        <p:tgtEl>
                                          <p:spTgt spid="45"/>
                                        </p:tgtEl>
                                        <p:attrNameLst>
                                          <p:attrName>ppt_x</p:attrName>
                                          <p:attrName>ppt_y</p:attrName>
                                        </p:attrNameLst>
                                      </p:cBhvr>
                                      <p:rCtr x="12142" y="5972"/>
                                    </p:animMotion>
                                  </p:childTnLst>
                                </p:cTn>
                              </p:par>
                            </p:childTnLst>
                          </p:cTn>
                        </p:par>
                        <p:par>
                          <p:cTn id="69" fill="hold">
                            <p:stCondLst>
                              <p:cond delay="2500"/>
                            </p:stCondLst>
                            <p:childTnLst>
                              <p:par>
                                <p:cTn id="70" presetID="50" presetClass="path" presetSubtype="0" accel="50000" decel="50000" fill="hold" grpId="2" nodeType="afterEffect">
                                  <p:stCondLst>
                                    <p:cond delay="0"/>
                                  </p:stCondLst>
                                  <p:childTnLst>
                                    <p:animMotion origin="layout" path="M 0.23619 0.05741 L 0.26719 0.05741 C 0.28113 0.05741 0.29859 0.15764 0.29859 0.23935 L 0.29859 0.42199 " pathEditMode="relative" rAng="0" ptsTypes="FfFF">
                                      <p:cBhvr>
                                        <p:cTn id="71" dur="2000" fill="hold"/>
                                        <p:tgtEl>
                                          <p:spTgt spid="44"/>
                                        </p:tgtEl>
                                        <p:attrNameLst>
                                          <p:attrName>ppt_x</p:attrName>
                                          <p:attrName>ppt_y</p:attrName>
                                        </p:attrNameLst>
                                      </p:cBhvr>
                                      <p:rCtr x="3114" y="18218"/>
                                    </p:animMotion>
                                  </p:childTnLst>
                                </p:cTn>
                              </p:par>
                            </p:childTnLst>
                          </p:cTn>
                        </p:par>
                        <p:par>
                          <p:cTn id="72" fill="hold">
                            <p:stCondLst>
                              <p:cond delay="4500"/>
                            </p:stCondLst>
                            <p:childTnLst>
                              <p:par>
                                <p:cTn id="73" presetID="10" presetClass="entr" presetSubtype="0"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500"/>
                                        <p:tgtEl>
                                          <p:spTgt spid="6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500"/>
                                        <p:tgtEl>
                                          <p:spTgt spid="7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5" grpId="0" animBg="1"/>
      <p:bldP spid="66" grpId="0" animBg="1"/>
      <p:bldP spid="42" grpId="0" animBg="1"/>
      <p:bldP spid="42" grpId="1" animBg="1"/>
      <p:bldP spid="43" grpId="0" animBg="1"/>
      <p:bldP spid="43" grpId="1" animBg="1"/>
      <p:bldP spid="45" grpId="0" animBg="1"/>
      <p:bldP spid="45" grpId="1" animBg="1"/>
      <p:bldP spid="45" grpId="2" animBg="1"/>
      <p:bldP spid="48" grpId="0" animBg="1"/>
      <p:bldP spid="49" grpId="0" animBg="1"/>
      <p:bldP spid="53" grpId="0" animBg="1"/>
      <p:bldP spid="44" grpId="0" animBg="1"/>
      <p:bldP spid="44" grpId="1" animBg="1"/>
      <p:bldP spid="44" grpId="2" animBg="1"/>
      <p:bldP spid="70"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795911" y="1446212"/>
            <a:ext cx="4872214" cy="4821237"/>
          </a:xfrm>
          <a:prstGeom prst="rect">
            <a:avLst/>
          </a:prstGeom>
          <a:solidFill>
            <a:schemeClr val="bg1">
              <a:lumMod val="9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16" rIns="91432" bIns="365760" numCol="1" rtlCol="0" anchor="b" anchorCtr="0" compatLnSpc="1">
            <a:prstTxWarp prst="textNoShape">
              <a:avLst/>
            </a:prstTxWarp>
          </a:bodyPr>
          <a:lstStyle/>
          <a:p>
            <a:pPr defTabSz="914061" fontAlgn="base">
              <a:spcBef>
                <a:spcPct val="0"/>
              </a:spcBef>
              <a:spcAft>
                <a:spcPct val="0"/>
              </a:spcAft>
            </a:pPr>
            <a:endParaRPr lang="en-US" sz="1500" b="1" dirty="0">
              <a:solidFill>
                <a:srgbClr val="595959">
                  <a:alpha val="99000"/>
                </a:srgbClr>
              </a:solidFill>
            </a:endParaRPr>
          </a:p>
        </p:txBody>
      </p:sp>
      <p:sp>
        <p:nvSpPr>
          <p:cNvPr id="2" name="Title 1"/>
          <p:cNvSpPr>
            <a:spLocks noGrp="1"/>
          </p:cNvSpPr>
          <p:nvPr>
            <p:ph type="title"/>
          </p:nvPr>
        </p:nvSpPr>
        <p:spPr>
          <a:xfrm>
            <a:off x="519112" y="228600"/>
            <a:ext cx="11149013" cy="664797"/>
          </a:xfrm>
        </p:spPr>
        <p:txBody>
          <a:bodyPr/>
          <a:lstStyle/>
          <a:p>
            <a:r>
              <a:rPr lang="en-US" sz="4800" dirty="0" smtClean="0"/>
              <a:t>Deploying a Cloud Service from Visual Studio</a:t>
            </a:r>
            <a:endParaRPr lang="en-US" sz="4800" dirty="0"/>
          </a:p>
        </p:txBody>
      </p:sp>
      <p:sp>
        <p:nvSpPr>
          <p:cNvPr id="4" name="Content Placeholder 3"/>
          <p:cNvSpPr>
            <a:spLocks noGrp="1"/>
          </p:cNvSpPr>
          <p:nvPr>
            <p:ph type="body" sz="quarter" idx="10"/>
          </p:nvPr>
        </p:nvSpPr>
        <p:spPr>
          <a:xfrm>
            <a:off x="519112" y="1447799"/>
            <a:ext cx="6209065" cy="3670236"/>
          </a:xfrm>
        </p:spPr>
        <p:txBody>
          <a:bodyPr/>
          <a:lstStyle/>
          <a:p>
            <a:pPr lvl="0"/>
            <a:r>
              <a:rPr lang="en-NZ" sz="3200" dirty="0" smtClean="0">
                <a:solidFill>
                  <a:schemeClr val="accent2">
                    <a:alpha val="99000"/>
                  </a:schemeClr>
                </a:solidFill>
              </a:rPr>
              <a:t>Publish to either Production or Staging</a:t>
            </a:r>
          </a:p>
          <a:p>
            <a:pPr lvl="0"/>
            <a:r>
              <a:rPr lang="en-NZ" sz="3200" dirty="0" smtClean="0">
                <a:solidFill>
                  <a:schemeClr val="accent2">
                    <a:alpha val="99000"/>
                  </a:schemeClr>
                </a:solidFill>
              </a:rPr>
              <a:t>Package only or Deploy to </a:t>
            </a:r>
            <a:br>
              <a:rPr lang="en-NZ" sz="3200" dirty="0" smtClean="0">
                <a:solidFill>
                  <a:schemeClr val="accent2">
                    <a:alpha val="99000"/>
                  </a:schemeClr>
                </a:solidFill>
              </a:rPr>
            </a:br>
            <a:r>
              <a:rPr lang="en-NZ" sz="3200" dirty="0" smtClean="0">
                <a:solidFill>
                  <a:schemeClr val="accent2">
                    <a:alpha val="99000"/>
                  </a:schemeClr>
                </a:solidFill>
              </a:rPr>
              <a:t>Windows Azure</a:t>
            </a:r>
          </a:p>
          <a:p>
            <a:pPr lvl="0"/>
            <a:r>
              <a:rPr lang="en-NZ" sz="3200" dirty="0" smtClean="0">
                <a:solidFill>
                  <a:schemeClr val="accent2">
                    <a:alpha val="99000"/>
                  </a:schemeClr>
                </a:solidFill>
              </a:rPr>
              <a:t>Three things needed</a:t>
            </a:r>
          </a:p>
          <a:p>
            <a:pPr lvl="1"/>
            <a:r>
              <a:rPr lang="en-NZ" dirty="0" smtClean="0"/>
              <a:t>Windows Azure subscription</a:t>
            </a:r>
          </a:p>
          <a:p>
            <a:pPr lvl="1"/>
            <a:r>
              <a:rPr lang="en-NZ" dirty="0" smtClean="0"/>
              <a:t>Windows Azure hosted service</a:t>
            </a:r>
          </a:p>
          <a:p>
            <a:pPr lvl="1"/>
            <a:r>
              <a:rPr lang="en-NZ" dirty="0" smtClean="0"/>
              <a:t>Windows Azure storage account</a:t>
            </a:r>
          </a:p>
          <a:p>
            <a:pPr lvl="1"/>
            <a:endParaRPr lang="en-NZ" dirty="0" smtClean="0"/>
          </a:p>
          <a:p>
            <a:pPr lvl="0"/>
            <a:r>
              <a:rPr lang="en-NZ" sz="3200" dirty="0" smtClean="0">
                <a:solidFill>
                  <a:schemeClr val="accent2">
                    <a:alpha val="99000"/>
                  </a:schemeClr>
                </a:solidFill>
              </a:rPr>
              <a:t>Uses x509 certificate authentication</a:t>
            </a:r>
            <a:endParaRPr lang="en-NZ" sz="3200" dirty="0">
              <a:solidFill>
                <a:schemeClr val="accent2">
                  <a:alpha val="99000"/>
                </a:schemeClr>
              </a:solidFill>
            </a:endParaRP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78477" y="1595974"/>
            <a:ext cx="3307081" cy="4487108"/>
          </a:xfrm>
          <a:prstGeom prst="rect">
            <a:avLst/>
          </a:prstGeom>
          <a:solidFill>
            <a:schemeClr val="bg1"/>
          </a:solidFill>
          <a:ln>
            <a:solidFill>
              <a:schemeClr val="bg1">
                <a:lumMod val="85000"/>
              </a:schemeClr>
            </a:solidFill>
          </a:ln>
          <a:effectLst>
            <a:outerShdw blurRad="50800" dist="25400" dir="2700000" algn="tl" rotWithShape="0">
              <a:prstClr val="black">
                <a:alpha val="10000"/>
              </a:prstClr>
            </a:outerShdw>
          </a:effectLst>
          <a:extLst/>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3606" y="2113794"/>
            <a:ext cx="4574642" cy="3103502"/>
          </a:xfrm>
          <a:prstGeom prst="rect">
            <a:avLst/>
          </a:prstGeom>
          <a:noFill/>
          <a:ln>
            <a:noFill/>
          </a:ln>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5446" y="2113794"/>
            <a:ext cx="4544144" cy="3082812"/>
          </a:xfrm>
          <a:prstGeom prst="rect">
            <a:avLst/>
          </a:prstGeom>
          <a:noFill/>
          <a:ln>
            <a:noFill/>
          </a:ln>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2555" y="2100001"/>
            <a:ext cx="4564475" cy="3096605"/>
          </a:xfrm>
          <a:prstGeom prst="rect">
            <a:avLst/>
          </a:prstGeom>
          <a:solidFill>
            <a:schemeClr val="bg1"/>
          </a:solidFill>
          <a:ln>
            <a:solidFill>
              <a:schemeClr val="bg1">
                <a:lumMod val="85000"/>
              </a:schemeClr>
            </a:solidFill>
          </a:ln>
          <a:effectLst>
            <a:outerShdw blurRad="50800" dist="25400" dir="2700000" algn="tl" rotWithShape="0">
              <a:prstClr val="black">
                <a:alpha val="10000"/>
              </a:prstClr>
            </a:outerShdw>
          </a:effectLst>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53606" y="2886895"/>
            <a:ext cx="4574642" cy="979032"/>
          </a:xfrm>
          <a:prstGeom prst="rect">
            <a:avLst/>
          </a:prstGeom>
          <a:solidFill>
            <a:schemeClr val="bg1"/>
          </a:solidFill>
          <a:ln>
            <a:solidFill>
              <a:schemeClr val="bg1">
                <a:lumMod val="85000"/>
              </a:schemeClr>
            </a:solidFill>
          </a:ln>
          <a:effectLst>
            <a:outerShdw blurRad="50800" dist="25400" dir="2700000" algn="tl" rotWithShape="0">
              <a:prstClr val="black">
                <a:alpha val="10000"/>
              </a:prstClr>
            </a:outerShdw>
          </a:effectLst>
        </p:spPr>
      </p:pic>
    </p:spTree>
    <p:extLst>
      <p:ext uri="{BB962C8B-B14F-4D97-AF65-F5344CB8AC3E}">
        <p14:creationId xmlns:p14="http://schemas.microsoft.com/office/powerpoint/2010/main" val="2370569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xit" presetSubtype="0" fill="hold" nodeType="withEffect">
                                  <p:stCondLst>
                                    <p:cond delay="0"/>
                                  </p:stCondLst>
                                  <p:childTnLst>
                                    <p:animEffect transition="out" filter="fade">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xit" presetSubtype="0" fill="hold" nodeType="withEffect">
                                  <p:stCondLst>
                                    <p:cond delay="0"/>
                                  </p:stCondLst>
                                  <p:childTnLst>
                                    <p:animEffect transition="out" filter="fad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xit" presetSubtype="0" fill="hold" nodeType="withEffect">
                                  <p:stCondLst>
                                    <p:cond delay="0"/>
                                  </p:stCondLst>
                                  <p:childTnLst>
                                    <p:animEffect transition="out" filter="fade">
                                      <p:cBhvr>
                                        <p:cTn id="38" dur="500"/>
                                        <p:tgtEl>
                                          <p:spTgt spid="20"/>
                                        </p:tgtEl>
                                      </p:cBhvr>
                                    </p:animEffect>
                                    <p:set>
                                      <p:cBhvr>
                                        <p:cTn id="39"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30188"/>
            <a:ext cx="11149012" cy="747897"/>
          </a:xfrm>
        </p:spPr>
        <p:txBody>
          <a:bodyPr/>
          <a:lstStyle/>
          <a:p>
            <a:r>
              <a:rPr lang="en-US" dirty="0" smtClean="0">
                <a:solidFill>
                  <a:schemeClr val="bg1"/>
                </a:solidFill>
              </a:rPr>
              <a:t>Geo-Location &amp; Affinity Groups</a:t>
            </a:r>
            <a:endParaRPr lang="en-US" dirty="0">
              <a:solidFill>
                <a:schemeClr val="bg1"/>
              </a:solidFill>
            </a:endParaRPr>
          </a:p>
        </p:txBody>
      </p:sp>
      <p:cxnSp>
        <p:nvCxnSpPr>
          <p:cNvPr id="19" name="Straight Connector 18"/>
          <p:cNvCxnSpPr/>
          <p:nvPr/>
        </p:nvCxnSpPr>
        <p:spPr>
          <a:xfrm>
            <a:off x="0" y="2793844"/>
            <a:ext cx="12188825"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4240089"/>
            <a:ext cx="12188825"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1" name="Content Placeholder 2"/>
          <p:cNvSpPr txBox="1">
            <a:spLocks/>
          </p:cNvSpPr>
          <p:nvPr/>
        </p:nvSpPr>
        <p:spPr>
          <a:xfrm>
            <a:off x="4351281" y="1233456"/>
            <a:ext cx="7316844" cy="1526572"/>
          </a:xfrm>
          <a:prstGeom prst="rect">
            <a:avLst/>
          </a:prstGeom>
        </p:spPr>
        <p:txBody>
          <a:bodyPr vert="horz" lIns="121899" tIns="60949" rIns="121899" bIns="60949" rtlCol="0" anchor="ctr"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2000" b="1" spc="-51" dirty="0" smtClean="0">
                <a:solidFill>
                  <a:schemeClr val="bg1">
                    <a:alpha val="99000"/>
                  </a:schemeClr>
                </a:solidFill>
                <a:latin typeface="+mn-lt"/>
                <a:cs typeface="Segoe UI" pitchFamily="34" charset="0"/>
              </a:rPr>
              <a:t>Dependent </a:t>
            </a:r>
            <a:r>
              <a:rPr lang="en-US" sz="2000" b="1" spc="-51" dirty="0">
                <a:solidFill>
                  <a:schemeClr val="bg1">
                    <a:alpha val="99000"/>
                  </a:schemeClr>
                </a:solidFill>
                <a:latin typeface="+mn-lt"/>
                <a:cs typeface="Segoe UI" pitchFamily="34" charset="0"/>
              </a:rPr>
              <a:t>resources</a:t>
            </a:r>
          </a:p>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Ensures geo-location</a:t>
            </a:r>
            <a:br>
              <a:rPr lang="en-US" sz="2000" b="1" spc="-51" dirty="0">
                <a:solidFill>
                  <a:schemeClr val="bg1">
                    <a:alpha val="99000"/>
                  </a:schemeClr>
                </a:solidFill>
                <a:latin typeface="+mn-lt"/>
                <a:cs typeface="Segoe UI" pitchFamily="34" charset="0"/>
              </a:rPr>
            </a:br>
            <a:r>
              <a:rPr lang="en-US" sz="2000" b="1" spc="-51" dirty="0">
                <a:solidFill>
                  <a:schemeClr val="bg1">
                    <a:alpha val="99000"/>
                  </a:schemeClr>
                </a:solidFill>
                <a:latin typeface="+mn-lt"/>
                <a:cs typeface="Segoe UI" pitchFamily="34" charset="0"/>
              </a:rPr>
              <a:t>in single datacentre</a:t>
            </a:r>
          </a:p>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Can specify sub-region also </a:t>
            </a:r>
            <a:r>
              <a:rPr lang="en-US" sz="2000" spc="-51" dirty="0">
                <a:solidFill>
                  <a:schemeClr val="bg1">
                    <a:alpha val="99000"/>
                  </a:schemeClr>
                </a:solidFill>
                <a:latin typeface="+mn-lt"/>
                <a:cs typeface="Segoe UI" pitchFamily="34" charset="0"/>
              </a:rPr>
              <a:t>(Recommended)</a:t>
            </a:r>
          </a:p>
        </p:txBody>
      </p:sp>
      <p:sp>
        <p:nvSpPr>
          <p:cNvPr id="22" name="Content Placeholder 2"/>
          <p:cNvSpPr txBox="1">
            <a:spLocks/>
          </p:cNvSpPr>
          <p:nvPr/>
        </p:nvSpPr>
        <p:spPr>
          <a:xfrm>
            <a:off x="4351281" y="2703027"/>
            <a:ext cx="7316844" cy="1526572"/>
          </a:xfrm>
          <a:prstGeom prst="rect">
            <a:avLst/>
          </a:prstGeom>
        </p:spPr>
        <p:txBody>
          <a:bodyPr vert="horz" lIns="121899" tIns="60949" rIns="121899" bIns="60949" rtlCol="0" anchor="ctr"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Explicitly define sub-region </a:t>
            </a:r>
            <a:r>
              <a:rPr lang="en-US" sz="2000" b="1" spc="-51" dirty="0" smtClean="0">
                <a:solidFill>
                  <a:schemeClr val="bg1">
                    <a:alpha val="99000"/>
                  </a:schemeClr>
                </a:solidFill>
                <a:latin typeface="+mn-lt"/>
                <a:cs typeface="Segoe UI" pitchFamily="34" charset="0"/>
              </a:rPr>
              <a:t/>
            </a:r>
            <a:br>
              <a:rPr lang="en-US" sz="2000" b="1" spc="-51" dirty="0" smtClean="0">
                <a:solidFill>
                  <a:schemeClr val="bg1">
                    <a:alpha val="99000"/>
                  </a:schemeClr>
                </a:solidFill>
                <a:latin typeface="+mn-lt"/>
                <a:cs typeface="Segoe UI" pitchFamily="34" charset="0"/>
              </a:rPr>
            </a:br>
            <a:r>
              <a:rPr lang="en-US" sz="2000" b="1" spc="-51" dirty="0" smtClean="0">
                <a:solidFill>
                  <a:schemeClr val="bg1">
                    <a:alpha val="99000"/>
                  </a:schemeClr>
                </a:solidFill>
                <a:latin typeface="+mn-lt"/>
                <a:cs typeface="Segoe UI" pitchFamily="34" charset="0"/>
              </a:rPr>
              <a:t>on </a:t>
            </a:r>
            <a:r>
              <a:rPr lang="en-US" sz="2000" b="1" spc="-51" dirty="0">
                <a:solidFill>
                  <a:schemeClr val="bg1">
                    <a:alpha val="99000"/>
                  </a:schemeClr>
                </a:solidFill>
                <a:latin typeface="+mn-lt"/>
                <a:cs typeface="Segoe UI" pitchFamily="34" charset="0"/>
              </a:rPr>
              <a:t>service by service basis</a:t>
            </a:r>
          </a:p>
        </p:txBody>
      </p:sp>
      <p:sp>
        <p:nvSpPr>
          <p:cNvPr id="23" name="Content Placeholder 2"/>
          <p:cNvSpPr txBox="1">
            <a:spLocks/>
          </p:cNvSpPr>
          <p:nvPr/>
        </p:nvSpPr>
        <p:spPr>
          <a:xfrm>
            <a:off x="4351281" y="4172599"/>
            <a:ext cx="7316844" cy="1526572"/>
          </a:xfrm>
          <a:prstGeom prst="rect">
            <a:avLst/>
          </a:prstGeom>
        </p:spPr>
        <p:txBody>
          <a:bodyPr vert="horz" lIns="121899" tIns="60949" rIns="121899" bIns="60949" rtlCol="0" anchor="ctr" anchorCtr="0">
            <a:noAutofit/>
          </a:bodyPr>
          <a:lstStyle>
            <a:lvl1pPr marL="342900" indent="-342900" algn="l" defTabSz="914400" rtl="0" eaLnBrk="1" latinLnBrk="0" hangingPunct="1">
              <a:spcBef>
                <a:spcPct val="20000"/>
              </a:spcBef>
              <a:buFont typeface="Arial" pitchFamily="34" charset="0"/>
              <a:buChar char="•"/>
              <a:defRPr sz="3200" b="0" i="0" kern="1200">
                <a:solidFill>
                  <a:schemeClr val="tx1">
                    <a:lumMod val="65000"/>
                    <a:lumOff val="35000"/>
                  </a:schemeClr>
                </a:solidFill>
                <a:latin typeface="Segoe"/>
                <a:ea typeface="+mn-ea"/>
                <a:cs typeface="Segoe"/>
              </a:defRPr>
            </a:lvl1pPr>
            <a:lvl2pPr marL="742950" indent="-285750" algn="l" defTabSz="914400" rtl="0" eaLnBrk="1" latinLnBrk="0" hangingPunct="1">
              <a:spcBef>
                <a:spcPct val="20000"/>
              </a:spcBef>
              <a:buFont typeface="Arial" pitchFamily="34" charset="0"/>
              <a:buChar char="–"/>
              <a:defRPr sz="2800" b="0" i="0" kern="1200">
                <a:solidFill>
                  <a:schemeClr val="tx1">
                    <a:lumMod val="65000"/>
                    <a:lumOff val="35000"/>
                  </a:schemeClr>
                </a:solidFill>
                <a:latin typeface="Segoe"/>
                <a:ea typeface="+mn-ea"/>
                <a:cs typeface="Segoe"/>
              </a:defRPr>
            </a:lvl2pPr>
            <a:lvl3pPr marL="1143000" indent="-228600" algn="l" defTabSz="914400" rtl="0" eaLnBrk="1" latinLnBrk="0" hangingPunct="1">
              <a:spcBef>
                <a:spcPct val="20000"/>
              </a:spcBef>
              <a:buFont typeface="Arial" pitchFamily="34" charset="0"/>
              <a:buChar char="•"/>
              <a:defRPr sz="2400" b="0" i="0" kern="1200">
                <a:solidFill>
                  <a:schemeClr val="tx1">
                    <a:lumMod val="65000"/>
                    <a:lumOff val="35000"/>
                  </a:schemeClr>
                </a:solidFill>
                <a:latin typeface="Segoe"/>
                <a:ea typeface="+mn-ea"/>
                <a:cs typeface="Segoe"/>
              </a:defRPr>
            </a:lvl3pPr>
            <a:lvl4pPr marL="16002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4pPr>
            <a:lvl5pPr marL="2057400" indent="-228600" algn="l" defTabSz="914400" rtl="0" eaLnBrk="1" latinLnBrk="0" hangingPunct="1">
              <a:spcBef>
                <a:spcPct val="20000"/>
              </a:spcBef>
              <a:buFont typeface="Arial" pitchFamily="34" charset="0"/>
              <a:buChar char="»"/>
              <a:defRPr sz="2000" b="0" i="0" kern="1200">
                <a:solidFill>
                  <a:schemeClr val="tx1">
                    <a:lumMod val="65000"/>
                    <a:lumOff val="35000"/>
                  </a:schemeClr>
                </a:solidFill>
                <a:latin typeface="Segoe"/>
                <a:ea typeface="+mn-ea"/>
                <a:cs typeface="Sego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lvl="1" indent="0" defTabSz="914325">
              <a:lnSpc>
                <a:spcPct val="90000"/>
              </a:lnSpc>
              <a:spcBef>
                <a:spcPts val="0"/>
              </a:spcBef>
              <a:spcAft>
                <a:spcPts val="600"/>
              </a:spcAft>
              <a:buSzPct val="80000"/>
              <a:buNone/>
            </a:pPr>
            <a:r>
              <a:rPr lang="en-US" sz="2000" b="1" spc="-51" dirty="0">
                <a:solidFill>
                  <a:schemeClr val="bg1">
                    <a:alpha val="99000"/>
                  </a:schemeClr>
                </a:solidFill>
                <a:latin typeface="+mn-lt"/>
                <a:cs typeface="Segoe UI" pitchFamily="34" charset="0"/>
              </a:rPr>
              <a:t>Windows Azure </a:t>
            </a:r>
            <a:br>
              <a:rPr lang="en-US" sz="2000" b="1" spc="-51" dirty="0">
                <a:solidFill>
                  <a:schemeClr val="bg1">
                    <a:alpha val="99000"/>
                  </a:schemeClr>
                </a:solidFill>
                <a:latin typeface="+mn-lt"/>
                <a:cs typeface="Segoe UI" pitchFamily="34" charset="0"/>
              </a:rPr>
            </a:br>
            <a:r>
              <a:rPr lang="en-US" sz="2000" b="1" spc="-51" dirty="0">
                <a:solidFill>
                  <a:schemeClr val="bg1">
                    <a:alpha val="99000"/>
                  </a:schemeClr>
                </a:solidFill>
                <a:latin typeface="+mn-lt"/>
                <a:cs typeface="Segoe UI" pitchFamily="34" charset="0"/>
              </a:rPr>
              <a:t>chooses sub-region</a:t>
            </a:r>
          </a:p>
          <a:p>
            <a:pPr marL="3175" lvl="1" indent="0" defTabSz="914325">
              <a:lnSpc>
                <a:spcPct val="90000"/>
              </a:lnSpc>
              <a:spcBef>
                <a:spcPts val="0"/>
              </a:spcBef>
              <a:spcAft>
                <a:spcPts val="600"/>
              </a:spcAft>
              <a:buSzPct val="80000"/>
              <a:buNone/>
            </a:pPr>
            <a:r>
              <a:rPr lang="en-US" sz="2000" spc="-51" dirty="0">
                <a:solidFill>
                  <a:schemeClr val="bg1">
                    <a:alpha val="99000"/>
                  </a:schemeClr>
                </a:solidFill>
                <a:latin typeface="+mn-lt"/>
                <a:cs typeface="Segoe UI" pitchFamily="34" charset="0"/>
              </a:rPr>
              <a:t>(Not Recommended)</a:t>
            </a:r>
          </a:p>
        </p:txBody>
      </p:sp>
      <p:grpSp>
        <p:nvGrpSpPr>
          <p:cNvPr id="25" name="Group 24"/>
          <p:cNvGrpSpPr/>
          <p:nvPr/>
        </p:nvGrpSpPr>
        <p:grpSpPr>
          <a:xfrm>
            <a:off x="1587187" y="5752322"/>
            <a:ext cx="8576893" cy="877078"/>
            <a:chOff x="1587187" y="5752322"/>
            <a:chExt cx="8576893" cy="877078"/>
          </a:xfrm>
        </p:grpSpPr>
        <p:sp>
          <p:nvSpPr>
            <p:cNvPr id="6" name="Rectangle 5"/>
            <p:cNvSpPr/>
            <p:nvPr>
              <p:custDataLst>
                <p:tags r:id="rId1"/>
              </p:custDataLst>
            </p:nvPr>
          </p:nvSpPr>
          <p:spPr bwMode="auto">
            <a:xfrm>
              <a:off x="2024744" y="5752322"/>
              <a:ext cx="8139336" cy="8770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20" rIns="91404" bIns="91440" numCol="1" spcCol="0" rtlCol="0" anchor="ctr" anchorCtr="0" compatLnSpc="1">
              <a:prstTxWarp prst="textNoShape">
                <a:avLst/>
              </a:prstTxWarp>
            </a:bodyPr>
            <a:lstStyle/>
            <a:p>
              <a:pPr algn="ctr" defTabSz="913788" fontAlgn="base">
                <a:spcBef>
                  <a:spcPts val="1200"/>
                </a:spcBef>
                <a:spcAft>
                  <a:spcPct val="0"/>
                </a:spcAft>
              </a:pPr>
              <a:r>
                <a:rPr lang="en-NZ" sz="2800" dirty="0">
                  <a:ln>
                    <a:solidFill>
                      <a:schemeClr val="bg1">
                        <a:alpha val="0"/>
                      </a:schemeClr>
                    </a:solidFill>
                  </a:ln>
                  <a:solidFill>
                    <a:srgbClr val="595959"/>
                  </a:solidFill>
                </a:rPr>
                <a:t>Affinity and Geo-Location Settings are Immutable</a:t>
              </a:r>
            </a:p>
          </p:txBody>
        </p:sp>
        <p:sp>
          <p:nvSpPr>
            <p:cNvPr id="24" name="Freeform 7"/>
            <p:cNvSpPr>
              <a:spLocks noEditPoints="1"/>
            </p:cNvSpPr>
            <p:nvPr/>
          </p:nvSpPr>
          <p:spPr bwMode="auto">
            <a:xfrm>
              <a:off x="1587187" y="5951841"/>
              <a:ext cx="515252" cy="420968"/>
            </a:xfrm>
            <a:custGeom>
              <a:avLst/>
              <a:gdLst>
                <a:gd name="T0" fmla="*/ 1349 w 1388"/>
                <a:gd name="T1" fmla="*/ 967 h 1134"/>
                <a:gd name="T2" fmla="*/ 781 w 1388"/>
                <a:gd name="T3" fmla="*/ 49 h 1134"/>
                <a:gd name="T4" fmla="*/ 692 w 1388"/>
                <a:gd name="T5" fmla="*/ 0 h 1134"/>
                <a:gd name="T6" fmla="*/ 600 w 1388"/>
                <a:gd name="T7" fmla="*/ 48 h 1134"/>
                <a:gd name="T8" fmla="*/ 32 w 1388"/>
                <a:gd name="T9" fmla="*/ 962 h 1134"/>
                <a:gd name="T10" fmla="*/ 29 w 1388"/>
                <a:gd name="T11" fmla="*/ 1074 h 1134"/>
                <a:gd name="T12" fmla="*/ 115 w 1388"/>
                <a:gd name="T13" fmla="*/ 1128 h 1134"/>
                <a:gd name="T14" fmla="*/ 1263 w 1388"/>
                <a:gd name="T15" fmla="*/ 1128 h 1134"/>
                <a:gd name="T16" fmla="*/ 1348 w 1388"/>
                <a:gd name="T17" fmla="*/ 1081 h 1134"/>
                <a:gd name="T18" fmla="*/ 1349 w 1388"/>
                <a:gd name="T19" fmla="*/ 967 h 1134"/>
                <a:gd name="T20" fmla="*/ 769 w 1388"/>
                <a:gd name="T21" fmla="*/ 996 h 1134"/>
                <a:gd name="T22" fmla="*/ 614 w 1388"/>
                <a:gd name="T23" fmla="*/ 996 h 1134"/>
                <a:gd name="T24" fmla="*/ 614 w 1388"/>
                <a:gd name="T25" fmla="*/ 849 h 1134"/>
                <a:gd name="T26" fmla="*/ 769 w 1388"/>
                <a:gd name="T27" fmla="*/ 849 h 1134"/>
                <a:gd name="T28" fmla="*/ 769 w 1388"/>
                <a:gd name="T29" fmla="*/ 996 h 1134"/>
                <a:gd name="T30" fmla="*/ 769 w 1388"/>
                <a:gd name="T31" fmla="*/ 492 h 1134"/>
                <a:gd name="T32" fmla="*/ 730 w 1388"/>
                <a:gd name="T33" fmla="*/ 751 h 1134"/>
                <a:gd name="T34" fmla="*/ 655 w 1388"/>
                <a:gd name="T35" fmla="*/ 751 h 1134"/>
                <a:gd name="T36" fmla="*/ 614 w 1388"/>
                <a:gd name="T37" fmla="*/ 492 h 1134"/>
                <a:gd name="T38" fmla="*/ 614 w 1388"/>
                <a:gd name="T39" fmla="*/ 332 h 1134"/>
                <a:gd name="T40" fmla="*/ 769 w 1388"/>
                <a:gd name="T41" fmla="*/ 332 h 1134"/>
                <a:gd name="T42" fmla="*/ 769 w 1388"/>
                <a:gd name="T43" fmla="*/ 4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8" h="1134">
                  <a:moveTo>
                    <a:pt x="1349" y="967"/>
                  </a:moveTo>
                  <a:cubicBezTo>
                    <a:pt x="781" y="49"/>
                    <a:pt x="781" y="49"/>
                    <a:pt x="781" y="49"/>
                  </a:cubicBezTo>
                  <a:cubicBezTo>
                    <a:pt x="781" y="49"/>
                    <a:pt x="758" y="0"/>
                    <a:pt x="692" y="0"/>
                  </a:cubicBezTo>
                  <a:cubicBezTo>
                    <a:pt x="626" y="0"/>
                    <a:pt x="600" y="48"/>
                    <a:pt x="600" y="48"/>
                  </a:cubicBezTo>
                  <a:cubicBezTo>
                    <a:pt x="32" y="962"/>
                    <a:pt x="32" y="962"/>
                    <a:pt x="32" y="962"/>
                  </a:cubicBezTo>
                  <a:cubicBezTo>
                    <a:pt x="32" y="962"/>
                    <a:pt x="0" y="1021"/>
                    <a:pt x="29" y="1074"/>
                  </a:cubicBezTo>
                  <a:cubicBezTo>
                    <a:pt x="58" y="1127"/>
                    <a:pt x="115" y="1128"/>
                    <a:pt x="115" y="1128"/>
                  </a:cubicBezTo>
                  <a:cubicBezTo>
                    <a:pt x="1263" y="1128"/>
                    <a:pt x="1263" y="1128"/>
                    <a:pt x="1263" y="1128"/>
                  </a:cubicBezTo>
                  <a:cubicBezTo>
                    <a:pt x="1263" y="1128"/>
                    <a:pt x="1308" y="1134"/>
                    <a:pt x="1348" y="1081"/>
                  </a:cubicBezTo>
                  <a:cubicBezTo>
                    <a:pt x="1388" y="1028"/>
                    <a:pt x="1349" y="967"/>
                    <a:pt x="1349" y="967"/>
                  </a:cubicBezTo>
                  <a:close/>
                  <a:moveTo>
                    <a:pt x="769" y="996"/>
                  </a:moveTo>
                  <a:cubicBezTo>
                    <a:pt x="614" y="996"/>
                    <a:pt x="614" y="996"/>
                    <a:pt x="614" y="996"/>
                  </a:cubicBezTo>
                  <a:cubicBezTo>
                    <a:pt x="614" y="849"/>
                    <a:pt x="614" y="849"/>
                    <a:pt x="614" y="849"/>
                  </a:cubicBezTo>
                  <a:cubicBezTo>
                    <a:pt x="769" y="849"/>
                    <a:pt x="769" y="849"/>
                    <a:pt x="769" y="849"/>
                  </a:cubicBezTo>
                  <a:lnTo>
                    <a:pt x="769" y="996"/>
                  </a:lnTo>
                  <a:close/>
                  <a:moveTo>
                    <a:pt x="769" y="492"/>
                  </a:moveTo>
                  <a:cubicBezTo>
                    <a:pt x="730" y="751"/>
                    <a:pt x="730" y="751"/>
                    <a:pt x="730" y="751"/>
                  </a:cubicBezTo>
                  <a:cubicBezTo>
                    <a:pt x="655" y="751"/>
                    <a:pt x="655" y="751"/>
                    <a:pt x="655" y="751"/>
                  </a:cubicBezTo>
                  <a:cubicBezTo>
                    <a:pt x="614" y="492"/>
                    <a:pt x="614" y="492"/>
                    <a:pt x="614" y="492"/>
                  </a:cubicBezTo>
                  <a:cubicBezTo>
                    <a:pt x="614" y="332"/>
                    <a:pt x="614" y="332"/>
                    <a:pt x="614" y="332"/>
                  </a:cubicBezTo>
                  <a:cubicBezTo>
                    <a:pt x="769" y="332"/>
                    <a:pt x="769" y="332"/>
                    <a:pt x="769" y="332"/>
                  </a:cubicBezTo>
                  <a:lnTo>
                    <a:pt x="769" y="492"/>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9" name="Group 28"/>
          <p:cNvGrpSpPr/>
          <p:nvPr/>
        </p:nvGrpSpPr>
        <p:grpSpPr>
          <a:xfrm>
            <a:off x="616109" y="2951043"/>
            <a:ext cx="3601947" cy="984885"/>
            <a:chOff x="616109" y="2951043"/>
            <a:chExt cx="3601947" cy="984885"/>
          </a:xfrm>
        </p:grpSpPr>
        <p:sp>
          <p:nvSpPr>
            <p:cNvPr id="14" name="TextBox 13"/>
            <p:cNvSpPr txBox="1"/>
            <p:nvPr/>
          </p:nvSpPr>
          <p:spPr>
            <a:xfrm>
              <a:off x="1568449" y="2951043"/>
              <a:ext cx="2649607" cy="984885"/>
            </a:xfrm>
            <a:prstGeom prst="rect">
              <a:avLst/>
            </a:prstGeom>
            <a:noFill/>
          </p:spPr>
          <p:txBody>
            <a:bodyPr wrap="square" lIns="0" tIns="0" rIns="0" bIns="0" rtlCol="0">
              <a:spAutoFit/>
            </a:bodyPr>
            <a:lstStyle/>
            <a:p>
              <a:r>
                <a:rPr lang="en-US" sz="3200" spc="-100" dirty="0">
                  <a:solidFill>
                    <a:schemeClr val="bg1">
                      <a:alpha val="99000"/>
                    </a:schemeClr>
                  </a:solidFill>
                  <a:latin typeface="Segoe UI" pitchFamily="34" charset="0"/>
                  <a:ea typeface="Segoe UI" pitchFamily="34" charset="0"/>
                  <a:cs typeface="Segoe UI" pitchFamily="34" charset="0"/>
                </a:rPr>
                <a:t>Specific </a:t>
              </a:r>
              <a:r>
                <a:rPr lang="en-US" sz="3200" spc="-100" dirty="0" smtClean="0">
                  <a:solidFill>
                    <a:schemeClr val="bg1">
                      <a:alpha val="99000"/>
                    </a:schemeClr>
                  </a:solidFill>
                  <a:latin typeface="Segoe UI" pitchFamily="34" charset="0"/>
                  <a:ea typeface="Segoe UI" pitchFamily="34" charset="0"/>
                  <a:cs typeface="Segoe UI" pitchFamily="34" charset="0"/>
                </a:rPr>
                <a:t/>
              </a:r>
              <a:br>
                <a:rPr lang="en-US" sz="3200" spc="-100" dirty="0" smtClean="0">
                  <a:solidFill>
                    <a:schemeClr val="bg1">
                      <a:alpha val="99000"/>
                    </a:schemeClr>
                  </a:solidFill>
                  <a:latin typeface="Segoe UI" pitchFamily="34" charset="0"/>
                  <a:ea typeface="Segoe UI" pitchFamily="34" charset="0"/>
                  <a:cs typeface="Segoe UI" pitchFamily="34" charset="0"/>
                </a:rPr>
              </a:br>
              <a:r>
                <a:rPr lang="en-US" sz="3200" spc="-100" dirty="0" smtClean="0">
                  <a:solidFill>
                    <a:schemeClr val="bg1">
                      <a:alpha val="99000"/>
                    </a:schemeClr>
                  </a:solidFill>
                  <a:latin typeface="Segoe UI" pitchFamily="34" charset="0"/>
                  <a:ea typeface="Segoe UI" pitchFamily="34" charset="0"/>
                  <a:cs typeface="Segoe UI" pitchFamily="34" charset="0"/>
                </a:rPr>
                <a:t>Geo-located</a:t>
              </a:r>
              <a:endParaRPr lang="en-US" sz="3200" spc="-100" dirty="0">
                <a:solidFill>
                  <a:schemeClr val="bg1">
                    <a:alpha val="99000"/>
                  </a:schemeClr>
                </a:solidFill>
                <a:latin typeface="Segoe UI" pitchFamily="34" charset="0"/>
                <a:ea typeface="Segoe UI" pitchFamily="34" charset="0"/>
                <a:cs typeface="Segoe UI" pitchFamily="34" charset="0"/>
              </a:endParaRPr>
            </a:p>
          </p:txBody>
        </p:sp>
        <p:grpSp>
          <p:nvGrpSpPr>
            <p:cNvPr id="26" name="Group 25"/>
            <p:cNvGrpSpPr/>
            <p:nvPr/>
          </p:nvGrpSpPr>
          <p:grpSpPr bwMode="black">
            <a:xfrm>
              <a:off x="616109" y="3062671"/>
              <a:ext cx="597684" cy="734888"/>
              <a:chOff x="11769473" y="2939274"/>
              <a:chExt cx="838704" cy="1031508"/>
            </a:xfrm>
          </p:grpSpPr>
          <p:sp>
            <p:nvSpPr>
              <p:cNvPr id="27" name="Trapezoid 26"/>
              <p:cNvSpPr/>
              <p:nvPr/>
            </p:nvSpPr>
            <p:spPr bwMode="black">
              <a:xfrm>
                <a:off x="11769473" y="3780720"/>
                <a:ext cx="838704" cy="190062"/>
              </a:xfrm>
              <a:prstGeom prst="trapezoid">
                <a:avLst/>
              </a:prstGeom>
              <a:noFill/>
              <a:ln w="25400" cap="sq" cmpd="sng" algn="ctr">
                <a:solidFill>
                  <a:srgbClr val="FFFFFF"/>
                </a:solidFill>
                <a:prstDash val="solid"/>
                <a:miter lim="800000"/>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defRPr/>
                </a:pPr>
                <a:endParaRPr lang="en-US" kern="0" spc="-135" dirty="0">
                  <a:gradFill>
                    <a:gsLst>
                      <a:gs pos="0">
                        <a:srgbClr val="FFFFFF"/>
                      </a:gs>
                      <a:gs pos="100000">
                        <a:srgbClr val="FFFFFF"/>
                      </a:gs>
                    </a:gsLst>
                    <a:lin ang="5400000" scaled="0"/>
                  </a:gradFill>
                  <a:latin typeface="Segoe UI Light" pitchFamily="34" charset="0"/>
                </a:endParaRPr>
              </a:p>
            </p:txBody>
          </p:sp>
          <p:sp>
            <p:nvSpPr>
              <p:cNvPr id="28" name="Freeform 6"/>
              <p:cNvSpPr>
                <a:spLocks/>
              </p:cNvSpPr>
              <p:nvPr/>
            </p:nvSpPr>
            <p:spPr bwMode="black">
              <a:xfrm>
                <a:off x="11934735" y="2939274"/>
                <a:ext cx="504048" cy="961272"/>
              </a:xfrm>
              <a:custGeom>
                <a:avLst/>
                <a:gdLst/>
                <a:ahLst/>
                <a:cxnLst/>
                <a:rect l="l" t="t" r="r" b="b"/>
                <a:pathLst>
                  <a:path w="504048" h="961272">
                    <a:moveTo>
                      <a:pt x="252787" y="143227"/>
                    </a:moveTo>
                    <a:cubicBezTo>
                      <a:pt x="208292" y="143227"/>
                      <a:pt x="172221" y="179298"/>
                      <a:pt x="172221" y="223793"/>
                    </a:cubicBezTo>
                    <a:cubicBezTo>
                      <a:pt x="172221" y="268288"/>
                      <a:pt x="208292" y="304359"/>
                      <a:pt x="252787" y="304359"/>
                    </a:cubicBezTo>
                    <a:cubicBezTo>
                      <a:pt x="297282" y="304359"/>
                      <a:pt x="333353" y="268288"/>
                      <a:pt x="333353" y="223793"/>
                    </a:cubicBezTo>
                    <a:cubicBezTo>
                      <a:pt x="333353" y="179298"/>
                      <a:pt x="297282" y="143227"/>
                      <a:pt x="252787" y="143227"/>
                    </a:cubicBezTo>
                    <a:close/>
                    <a:moveTo>
                      <a:pt x="251531" y="0"/>
                    </a:moveTo>
                    <a:cubicBezTo>
                      <a:pt x="390613" y="0"/>
                      <a:pt x="504048" y="112858"/>
                      <a:pt x="504048" y="252445"/>
                    </a:cubicBezTo>
                    <a:cubicBezTo>
                      <a:pt x="504048" y="255415"/>
                      <a:pt x="504048" y="258385"/>
                      <a:pt x="504048" y="261355"/>
                    </a:cubicBezTo>
                    <a:cubicBezTo>
                      <a:pt x="504048" y="278185"/>
                      <a:pt x="502075" y="296005"/>
                      <a:pt x="498130" y="314814"/>
                    </a:cubicBezTo>
                    <a:cubicBezTo>
                      <a:pt x="498130" y="314814"/>
                      <a:pt x="498130" y="314814"/>
                      <a:pt x="250544" y="961272"/>
                    </a:cubicBezTo>
                    <a:cubicBezTo>
                      <a:pt x="250544" y="961272"/>
                      <a:pt x="250544" y="961272"/>
                      <a:pt x="4932" y="314814"/>
                    </a:cubicBezTo>
                    <a:cubicBezTo>
                      <a:pt x="1973" y="299965"/>
                      <a:pt x="0" y="285115"/>
                      <a:pt x="0" y="271255"/>
                    </a:cubicBezTo>
                    <a:cubicBezTo>
                      <a:pt x="0" y="265315"/>
                      <a:pt x="0" y="259375"/>
                      <a:pt x="0" y="252445"/>
                    </a:cubicBezTo>
                    <a:cubicBezTo>
                      <a:pt x="0" y="112858"/>
                      <a:pt x="112449" y="0"/>
                      <a:pt x="251531" y="0"/>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UI Light" pitchFamily="34" charset="0"/>
                </a:endParaRPr>
              </a:p>
            </p:txBody>
          </p:sp>
        </p:grpSp>
      </p:grpSp>
      <p:grpSp>
        <p:nvGrpSpPr>
          <p:cNvPr id="31" name="Group 30"/>
          <p:cNvGrpSpPr/>
          <p:nvPr/>
        </p:nvGrpSpPr>
        <p:grpSpPr>
          <a:xfrm>
            <a:off x="519113" y="4637314"/>
            <a:ext cx="3698943" cy="569168"/>
            <a:chOff x="519113" y="4637314"/>
            <a:chExt cx="3698943" cy="569168"/>
          </a:xfrm>
        </p:grpSpPr>
        <p:sp>
          <p:nvSpPr>
            <p:cNvPr id="17" name="TextBox 16"/>
            <p:cNvSpPr txBox="1"/>
            <p:nvPr/>
          </p:nvSpPr>
          <p:spPr>
            <a:xfrm>
              <a:off x="1568449" y="4683934"/>
              <a:ext cx="2649607" cy="492443"/>
            </a:xfrm>
            <a:prstGeom prst="rect">
              <a:avLst/>
            </a:prstGeom>
            <a:noFill/>
          </p:spPr>
          <p:txBody>
            <a:bodyPr wrap="square" lIns="0" tIns="0" rIns="0" bIns="0" rtlCol="0">
              <a:spAutoFit/>
            </a:bodyPr>
            <a:lstStyle/>
            <a:p>
              <a:r>
                <a:rPr lang="en-US" sz="3200" spc="-100" dirty="0">
                  <a:solidFill>
                    <a:schemeClr val="bg1">
                      <a:alpha val="99000"/>
                    </a:schemeClr>
                  </a:solidFill>
                  <a:latin typeface="Segoe UI" pitchFamily="34" charset="0"/>
                  <a:ea typeface="Segoe UI" pitchFamily="34" charset="0"/>
                  <a:cs typeface="Segoe UI" pitchFamily="34" charset="0"/>
                </a:rPr>
                <a:t>Un-Affinitized</a:t>
              </a:r>
            </a:p>
          </p:txBody>
        </p:sp>
        <p:sp>
          <p:nvSpPr>
            <p:cNvPr id="30" name="Freeform 6"/>
            <p:cNvSpPr>
              <a:spLocks/>
            </p:cNvSpPr>
            <p:nvPr/>
          </p:nvSpPr>
          <p:spPr bwMode="auto">
            <a:xfrm>
              <a:off x="519113" y="4637314"/>
              <a:ext cx="849197" cy="569168"/>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bg1"/>
            </a:solidFill>
            <a:ln>
              <a:noFill/>
            </a:ln>
          </p:spPr>
          <p:txBody>
            <a:bodyPr vert="horz" wrap="square" lIns="82305" tIns="41153" rIns="82305" bIns="41153" numCol="1" anchor="t" anchorCtr="0" compatLnSpc="1">
              <a:prstTxWarp prst="textNoShape">
                <a:avLst/>
              </a:prstTxWarp>
            </a:bodyPr>
            <a:lstStyle/>
            <a:p>
              <a:endParaRPr lang="en-US" sz="1600" dirty="0">
                <a:solidFill>
                  <a:schemeClr val="tx1"/>
                </a:solidFill>
              </a:endParaRPr>
            </a:p>
          </p:txBody>
        </p:sp>
      </p:grpSp>
      <p:grpSp>
        <p:nvGrpSpPr>
          <p:cNvPr id="33" name="Group 32"/>
          <p:cNvGrpSpPr/>
          <p:nvPr/>
        </p:nvGrpSpPr>
        <p:grpSpPr>
          <a:xfrm>
            <a:off x="601839" y="1548696"/>
            <a:ext cx="3616217" cy="709434"/>
            <a:chOff x="601839" y="1548696"/>
            <a:chExt cx="3616217" cy="709434"/>
          </a:xfrm>
        </p:grpSpPr>
        <p:sp>
          <p:nvSpPr>
            <p:cNvPr id="11" name="TextBox 10"/>
            <p:cNvSpPr txBox="1"/>
            <p:nvPr/>
          </p:nvSpPr>
          <p:spPr>
            <a:xfrm>
              <a:off x="1568449" y="1651385"/>
              <a:ext cx="2649607" cy="492443"/>
            </a:xfrm>
            <a:prstGeom prst="rect">
              <a:avLst/>
            </a:prstGeom>
            <a:noFill/>
          </p:spPr>
          <p:txBody>
            <a:bodyPr wrap="square" lIns="0" tIns="0" rIns="0" bIns="0" rtlCol="0">
              <a:spAutoFit/>
            </a:bodyPr>
            <a:lstStyle/>
            <a:p>
              <a:r>
                <a:rPr lang="en-US" sz="3200" spc="-100" dirty="0" smtClean="0">
                  <a:solidFill>
                    <a:schemeClr val="bg1">
                      <a:alpha val="99000"/>
                    </a:schemeClr>
                  </a:solidFill>
                  <a:latin typeface="Segoe UI" pitchFamily="34" charset="0"/>
                  <a:ea typeface="Segoe UI" pitchFamily="34" charset="0"/>
                  <a:cs typeface="Segoe UI" pitchFamily="34" charset="0"/>
                </a:rPr>
                <a:t>Affinitized</a:t>
              </a:r>
              <a:endParaRPr lang="en-US" sz="3200" spc="-100" dirty="0">
                <a:solidFill>
                  <a:schemeClr val="bg1">
                    <a:alpha val="99000"/>
                  </a:schemeClr>
                </a:solidFill>
                <a:latin typeface="Segoe UI" pitchFamily="34" charset="0"/>
                <a:ea typeface="Segoe UI" pitchFamily="34" charset="0"/>
                <a:cs typeface="Segoe UI" pitchFamily="34" charset="0"/>
              </a:endParaRPr>
            </a:p>
          </p:txBody>
        </p:sp>
        <p:sp>
          <p:nvSpPr>
            <p:cNvPr id="32" name="Freeform 30"/>
            <p:cNvSpPr>
              <a:spLocks noEditPoints="1"/>
            </p:cNvSpPr>
            <p:nvPr/>
          </p:nvSpPr>
          <p:spPr bwMode="black">
            <a:xfrm>
              <a:off x="601839" y="1548696"/>
              <a:ext cx="709618" cy="709434"/>
            </a:xfrm>
            <a:custGeom>
              <a:avLst/>
              <a:gdLst>
                <a:gd name="T0" fmla="*/ 0 w 300"/>
                <a:gd name="T1" fmla="*/ 150 h 300"/>
                <a:gd name="T2" fmla="*/ 300 w 300"/>
                <a:gd name="T3" fmla="*/ 150 h 300"/>
                <a:gd name="T4" fmla="*/ 217 w 300"/>
                <a:gd name="T5" fmla="*/ 258 h 300"/>
                <a:gd name="T6" fmla="*/ 207 w 300"/>
                <a:gd name="T7" fmla="*/ 256 h 300"/>
                <a:gd name="T8" fmla="*/ 154 w 300"/>
                <a:gd name="T9" fmla="*/ 277 h 300"/>
                <a:gd name="T10" fmla="*/ 146 w 300"/>
                <a:gd name="T11" fmla="*/ 255 h 300"/>
                <a:gd name="T12" fmla="*/ 89 w 300"/>
                <a:gd name="T13" fmla="*/ 262 h 300"/>
                <a:gd name="T14" fmla="*/ 87 w 300"/>
                <a:gd name="T15" fmla="*/ 252 h 300"/>
                <a:gd name="T16" fmla="*/ 41 w 300"/>
                <a:gd name="T17" fmla="*/ 217 h 300"/>
                <a:gd name="T18" fmla="*/ 44 w 300"/>
                <a:gd name="T19" fmla="*/ 206 h 300"/>
                <a:gd name="T20" fmla="*/ 22 w 300"/>
                <a:gd name="T21" fmla="*/ 153 h 300"/>
                <a:gd name="T22" fmla="*/ 51 w 300"/>
                <a:gd name="T23" fmla="*/ 146 h 300"/>
                <a:gd name="T24" fmla="*/ 38 w 300"/>
                <a:gd name="T25" fmla="*/ 89 h 300"/>
                <a:gd name="T26" fmla="*/ 48 w 300"/>
                <a:gd name="T27" fmla="*/ 86 h 300"/>
                <a:gd name="T28" fmla="*/ 83 w 300"/>
                <a:gd name="T29" fmla="*/ 41 h 300"/>
                <a:gd name="T30" fmla="*/ 93 w 300"/>
                <a:gd name="T31" fmla="*/ 44 h 300"/>
                <a:gd name="T32" fmla="*/ 146 w 300"/>
                <a:gd name="T33" fmla="*/ 22 h 300"/>
                <a:gd name="T34" fmla="*/ 154 w 300"/>
                <a:gd name="T35" fmla="*/ 45 h 300"/>
                <a:gd name="T36" fmla="*/ 210 w 300"/>
                <a:gd name="T37" fmla="*/ 37 h 300"/>
                <a:gd name="T38" fmla="*/ 213 w 300"/>
                <a:gd name="T39" fmla="*/ 48 h 300"/>
                <a:gd name="T40" fmla="*/ 258 w 300"/>
                <a:gd name="T41" fmla="*/ 83 h 300"/>
                <a:gd name="T42" fmla="*/ 256 w 300"/>
                <a:gd name="T43" fmla="*/ 93 h 300"/>
                <a:gd name="T44" fmla="*/ 277 w 300"/>
                <a:gd name="T45" fmla="*/ 146 h 300"/>
                <a:gd name="T46" fmla="*/ 255 w 300"/>
                <a:gd name="T47" fmla="*/ 153 h 300"/>
                <a:gd name="T48" fmla="*/ 262 w 300"/>
                <a:gd name="T49" fmla="*/ 210 h 300"/>
                <a:gd name="T50" fmla="*/ 252 w 300"/>
                <a:gd name="T51" fmla="*/ 213 h 300"/>
                <a:gd name="T52" fmla="*/ 217 w 300"/>
                <a:gd name="T53" fmla="*/ 258 h 300"/>
                <a:gd name="T54" fmla="*/ 141 w 300"/>
                <a:gd name="T55" fmla="*/ 158 h 300"/>
                <a:gd name="T56" fmla="*/ 158 w 300"/>
                <a:gd name="T57" fmla="*/ 141 h 300"/>
                <a:gd name="T58" fmla="*/ 211 w 300"/>
                <a:gd name="T59" fmla="*/ 88 h 300"/>
                <a:gd name="T60" fmla="*/ 125 w 300"/>
                <a:gd name="T61" fmla="*/ 132 h 300"/>
                <a:gd name="T62" fmla="*/ 168 w 300"/>
                <a:gd name="T63" fmla="*/ 174 h 300"/>
                <a:gd name="T64" fmla="*/ 211 w 300"/>
                <a:gd name="T65" fmla="*/ 88 h 300"/>
                <a:gd name="T66" fmla="*/ 135 w 300"/>
                <a:gd name="T67" fmla="*/ 135 h 300"/>
                <a:gd name="T68" fmla="*/ 165 w 300"/>
                <a:gd name="T69" fmla="*/ 1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217" y="258"/>
                  </a:moveTo>
                  <a:cubicBezTo>
                    <a:pt x="213" y="252"/>
                    <a:pt x="213" y="252"/>
                    <a:pt x="213" y="252"/>
                  </a:cubicBezTo>
                  <a:cubicBezTo>
                    <a:pt x="207" y="256"/>
                    <a:pt x="207" y="256"/>
                    <a:pt x="207" y="256"/>
                  </a:cubicBezTo>
                  <a:cubicBezTo>
                    <a:pt x="210" y="262"/>
                    <a:pt x="210" y="262"/>
                    <a:pt x="210" y="262"/>
                  </a:cubicBezTo>
                  <a:cubicBezTo>
                    <a:pt x="193" y="271"/>
                    <a:pt x="174" y="276"/>
                    <a:pt x="154" y="277"/>
                  </a:cubicBezTo>
                  <a:cubicBezTo>
                    <a:pt x="154" y="255"/>
                    <a:pt x="154" y="255"/>
                    <a:pt x="154" y="255"/>
                  </a:cubicBezTo>
                  <a:cubicBezTo>
                    <a:pt x="146" y="255"/>
                    <a:pt x="146" y="255"/>
                    <a:pt x="146" y="255"/>
                  </a:cubicBezTo>
                  <a:cubicBezTo>
                    <a:pt x="146" y="277"/>
                    <a:pt x="146" y="277"/>
                    <a:pt x="146" y="277"/>
                  </a:cubicBezTo>
                  <a:cubicBezTo>
                    <a:pt x="126" y="276"/>
                    <a:pt x="106" y="271"/>
                    <a:pt x="89" y="262"/>
                  </a:cubicBezTo>
                  <a:cubicBezTo>
                    <a:pt x="93" y="256"/>
                    <a:pt x="93" y="256"/>
                    <a:pt x="93" y="256"/>
                  </a:cubicBezTo>
                  <a:cubicBezTo>
                    <a:pt x="87" y="252"/>
                    <a:pt x="87" y="252"/>
                    <a:pt x="87" y="252"/>
                  </a:cubicBezTo>
                  <a:cubicBezTo>
                    <a:pt x="83" y="258"/>
                    <a:pt x="83" y="258"/>
                    <a:pt x="83" y="258"/>
                  </a:cubicBezTo>
                  <a:cubicBezTo>
                    <a:pt x="66" y="248"/>
                    <a:pt x="52" y="233"/>
                    <a:pt x="41" y="217"/>
                  </a:cubicBezTo>
                  <a:cubicBezTo>
                    <a:pt x="48" y="213"/>
                    <a:pt x="48" y="213"/>
                    <a:pt x="48" y="213"/>
                  </a:cubicBezTo>
                  <a:cubicBezTo>
                    <a:pt x="44" y="206"/>
                    <a:pt x="44" y="206"/>
                    <a:pt x="44" y="206"/>
                  </a:cubicBezTo>
                  <a:cubicBezTo>
                    <a:pt x="38" y="210"/>
                    <a:pt x="38" y="210"/>
                    <a:pt x="38" y="210"/>
                  </a:cubicBezTo>
                  <a:cubicBezTo>
                    <a:pt x="28" y="193"/>
                    <a:pt x="23" y="174"/>
                    <a:pt x="22" y="153"/>
                  </a:cubicBezTo>
                  <a:cubicBezTo>
                    <a:pt x="51" y="153"/>
                    <a:pt x="51" y="153"/>
                    <a:pt x="51" y="153"/>
                  </a:cubicBezTo>
                  <a:cubicBezTo>
                    <a:pt x="51" y="146"/>
                    <a:pt x="51" y="146"/>
                    <a:pt x="51" y="146"/>
                  </a:cubicBezTo>
                  <a:cubicBezTo>
                    <a:pt x="22" y="146"/>
                    <a:pt x="22" y="146"/>
                    <a:pt x="22" y="146"/>
                  </a:cubicBezTo>
                  <a:cubicBezTo>
                    <a:pt x="23" y="125"/>
                    <a:pt x="28" y="106"/>
                    <a:pt x="38" y="89"/>
                  </a:cubicBezTo>
                  <a:cubicBezTo>
                    <a:pt x="44" y="93"/>
                    <a:pt x="44" y="93"/>
                    <a:pt x="44" y="93"/>
                  </a:cubicBezTo>
                  <a:cubicBezTo>
                    <a:pt x="48" y="86"/>
                    <a:pt x="48" y="86"/>
                    <a:pt x="48" y="86"/>
                  </a:cubicBezTo>
                  <a:cubicBezTo>
                    <a:pt x="41" y="83"/>
                    <a:pt x="41" y="83"/>
                    <a:pt x="41" y="83"/>
                  </a:cubicBezTo>
                  <a:cubicBezTo>
                    <a:pt x="52" y="66"/>
                    <a:pt x="66" y="52"/>
                    <a:pt x="83" y="41"/>
                  </a:cubicBezTo>
                  <a:cubicBezTo>
                    <a:pt x="87" y="48"/>
                    <a:pt x="87" y="48"/>
                    <a:pt x="87" y="48"/>
                  </a:cubicBezTo>
                  <a:cubicBezTo>
                    <a:pt x="93" y="44"/>
                    <a:pt x="93" y="44"/>
                    <a:pt x="93" y="44"/>
                  </a:cubicBezTo>
                  <a:cubicBezTo>
                    <a:pt x="89" y="37"/>
                    <a:pt x="89" y="37"/>
                    <a:pt x="89" y="37"/>
                  </a:cubicBezTo>
                  <a:cubicBezTo>
                    <a:pt x="106" y="28"/>
                    <a:pt x="126" y="23"/>
                    <a:pt x="146" y="22"/>
                  </a:cubicBezTo>
                  <a:cubicBezTo>
                    <a:pt x="146" y="45"/>
                    <a:pt x="146" y="45"/>
                    <a:pt x="146" y="45"/>
                  </a:cubicBezTo>
                  <a:cubicBezTo>
                    <a:pt x="154" y="45"/>
                    <a:pt x="154" y="45"/>
                    <a:pt x="154" y="45"/>
                  </a:cubicBezTo>
                  <a:cubicBezTo>
                    <a:pt x="154" y="22"/>
                    <a:pt x="154" y="22"/>
                    <a:pt x="154" y="22"/>
                  </a:cubicBezTo>
                  <a:cubicBezTo>
                    <a:pt x="174" y="23"/>
                    <a:pt x="193" y="28"/>
                    <a:pt x="210" y="37"/>
                  </a:cubicBezTo>
                  <a:cubicBezTo>
                    <a:pt x="207" y="44"/>
                    <a:pt x="207" y="44"/>
                    <a:pt x="207" y="44"/>
                  </a:cubicBezTo>
                  <a:cubicBezTo>
                    <a:pt x="213" y="48"/>
                    <a:pt x="213" y="48"/>
                    <a:pt x="213" y="48"/>
                  </a:cubicBezTo>
                  <a:cubicBezTo>
                    <a:pt x="217" y="41"/>
                    <a:pt x="217" y="41"/>
                    <a:pt x="217" y="41"/>
                  </a:cubicBezTo>
                  <a:cubicBezTo>
                    <a:pt x="234" y="52"/>
                    <a:pt x="248" y="66"/>
                    <a:pt x="258" y="83"/>
                  </a:cubicBezTo>
                  <a:cubicBezTo>
                    <a:pt x="252" y="86"/>
                    <a:pt x="252" y="86"/>
                    <a:pt x="252" y="86"/>
                  </a:cubicBezTo>
                  <a:cubicBezTo>
                    <a:pt x="256" y="93"/>
                    <a:pt x="256" y="93"/>
                    <a:pt x="256" y="93"/>
                  </a:cubicBezTo>
                  <a:cubicBezTo>
                    <a:pt x="262" y="89"/>
                    <a:pt x="262" y="89"/>
                    <a:pt x="262" y="89"/>
                  </a:cubicBezTo>
                  <a:cubicBezTo>
                    <a:pt x="271" y="106"/>
                    <a:pt x="277" y="125"/>
                    <a:pt x="277" y="146"/>
                  </a:cubicBezTo>
                  <a:cubicBezTo>
                    <a:pt x="255" y="146"/>
                    <a:pt x="255" y="146"/>
                    <a:pt x="255" y="146"/>
                  </a:cubicBezTo>
                  <a:cubicBezTo>
                    <a:pt x="255" y="153"/>
                    <a:pt x="255" y="153"/>
                    <a:pt x="255" y="153"/>
                  </a:cubicBezTo>
                  <a:cubicBezTo>
                    <a:pt x="277" y="153"/>
                    <a:pt x="277" y="153"/>
                    <a:pt x="277" y="153"/>
                  </a:cubicBezTo>
                  <a:cubicBezTo>
                    <a:pt x="276" y="174"/>
                    <a:pt x="271" y="193"/>
                    <a:pt x="262" y="210"/>
                  </a:cubicBezTo>
                  <a:cubicBezTo>
                    <a:pt x="256" y="206"/>
                    <a:pt x="256" y="206"/>
                    <a:pt x="256" y="206"/>
                  </a:cubicBezTo>
                  <a:cubicBezTo>
                    <a:pt x="252" y="213"/>
                    <a:pt x="252" y="213"/>
                    <a:pt x="252" y="213"/>
                  </a:cubicBezTo>
                  <a:cubicBezTo>
                    <a:pt x="258" y="217"/>
                    <a:pt x="258" y="217"/>
                    <a:pt x="258" y="217"/>
                  </a:cubicBezTo>
                  <a:cubicBezTo>
                    <a:pt x="248" y="233"/>
                    <a:pt x="234" y="248"/>
                    <a:pt x="217" y="258"/>
                  </a:cubicBezTo>
                  <a:close/>
                  <a:moveTo>
                    <a:pt x="158" y="158"/>
                  </a:moveTo>
                  <a:cubicBezTo>
                    <a:pt x="154" y="163"/>
                    <a:pt x="146" y="163"/>
                    <a:pt x="141" y="158"/>
                  </a:cubicBezTo>
                  <a:cubicBezTo>
                    <a:pt x="137" y="154"/>
                    <a:pt x="137" y="146"/>
                    <a:pt x="141" y="141"/>
                  </a:cubicBezTo>
                  <a:cubicBezTo>
                    <a:pt x="146" y="137"/>
                    <a:pt x="154" y="137"/>
                    <a:pt x="158" y="141"/>
                  </a:cubicBezTo>
                  <a:cubicBezTo>
                    <a:pt x="163" y="146"/>
                    <a:pt x="163" y="154"/>
                    <a:pt x="158" y="158"/>
                  </a:cubicBezTo>
                  <a:close/>
                  <a:moveTo>
                    <a:pt x="211" y="88"/>
                  </a:moveTo>
                  <a:cubicBezTo>
                    <a:pt x="134" y="123"/>
                    <a:pt x="134" y="123"/>
                    <a:pt x="134" y="123"/>
                  </a:cubicBezTo>
                  <a:cubicBezTo>
                    <a:pt x="125" y="132"/>
                    <a:pt x="125" y="132"/>
                    <a:pt x="125" y="132"/>
                  </a:cubicBezTo>
                  <a:cubicBezTo>
                    <a:pt x="88" y="211"/>
                    <a:pt x="88" y="211"/>
                    <a:pt x="88" y="211"/>
                  </a:cubicBezTo>
                  <a:cubicBezTo>
                    <a:pt x="168" y="174"/>
                    <a:pt x="168" y="174"/>
                    <a:pt x="168" y="174"/>
                  </a:cubicBezTo>
                  <a:cubicBezTo>
                    <a:pt x="176" y="166"/>
                    <a:pt x="176" y="166"/>
                    <a:pt x="176" y="166"/>
                  </a:cubicBezTo>
                  <a:lnTo>
                    <a:pt x="211" y="88"/>
                  </a:lnTo>
                  <a:close/>
                  <a:moveTo>
                    <a:pt x="135" y="165"/>
                  </a:moveTo>
                  <a:cubicBezTo>
                    <a:pt x="127" y="156"/>
                    <a:pt x="127" y="143"/>
                    <a:pt x="135" y="135"/>
                  </a:cubicBezTo>
                  <a:cubicBezTo>
                    <a:pt x="143" y="127"/>
                    <a:pt x="156" y="127"/>
                    <a:pt x="165" y="135"/>
                  </a:cubicBezTo>
                  <a:cubicBezTo>
                    <a:pt x="173" y="143"/>
                    <a:pt x="173" y="156"/>
                    <a:pt x="165" y="165"/>
                  </a:cubicBezTo>
                  <a:cubicBezTo>
                    <a:pt x="156" y="173"/>
                    <a:pt x="143" y="173"/>
                    <a:pt x="135" y="16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3329312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Guest OS Versioning</a:t>
            </a:r>
            <a:endParaRPr lang="en-NZ" dirty="0"/>
          </a:p>
        </p:txBody>
      </p:sp>
      <p:sp>
        <p:nvSpPr>
          <p:cNvPr id="3" name="Text Placeholder 2"/>
          <p:cNvSpPr>
            <a:spLocks noGrp="1"/>
          </p:cNvSpPr>
          <p:nvPr>
            <p:ph type="body" sz="quarter" idx="10"/>
          </p:nvPr>
        </p:nvSpPr>
        <p:spPr>
          <a:xfrm>
            <a:off x="519112" y="1447799"/>
            <a:ext cx="6973370" cy="4270400"/>
          </a:xfrm>
        </p:spPr>
        <p:txBody>
          <a:bodyPr/>
          <a:lstStyle/>
          <a:p>
            <a:r>
              <a:rPr lang="en-NZ" dirty="0" smtClean="0">
                <a:solidFill>
                  <a:schemeClr val="accent4">
                    <a:alpha val="99000"/>
                  </a:schemeClr>
                </a:solidFill>
              </a:rPr>
              <a:t>Windows Azure Runs </a:t>
            </a:r>
            <a:br>
              <a:rPr lang="en-NZ" dirty="0" smtClean="0">
                <a:solidFill>
                  <a:schemeClr val="accent4">
                    <a:alpha val="99000"/>
                  </a:schemeClr>
                </a:solidFill>
              </a:rPr>
            </a:br>
            <a:r>
              <a:rPr lang="en-NZ" dirty="0" smtClean="0">
                <a:solidFill>
                  <a:schemeClr val="accent4">
                    <a:alpha val="99000"/>
                  </a:schemeClr>
                </a:solidFill>
              </a:rPr>
              <a:t>on Base OS</a:t>
            </a:r>
          </a:p>
          <a:p>
            <a:pPr lvl="1"/>
            <a:r>
              <a:rPr lang="en-NZ" dirty="0" smtClean="0"/>
              <a:t>Base OS revised regularly</a:t>
            </a:r>
          </a:p>
          <a:p>
            <a:pPr lvl="1"/>
            <a:r>
              <a:rPr lang="en-NZ" dirty="0" smtClean="0"/>
              <a:t>Best practice is to specify OS version</a:t>
            </a:r>
          </a:p>
          <a:p>
            <a:pPr lvl="1"/>
            <a:r>
              <a:rPr lang="en-NZ" dirty="0" smtClean="0"/>
              <a:t>Get latest version by default – using version ‘*’ gets auto-updates</a:t>
            </a:r>
          </a:p>
          <a:p>
            <a:pPr lvl="1"/>
            <a:r>
              <a:rPr lang="en-NZ" dirty="0" smtClean="0"/>
              <a:t>Use osVersion attribute</a:t>
            </a:r>
          </a:p>
          <a:p>
            <a:pPr lvl="1"/>
            <a:r>
              <a:rPr lang="en-NZ" dirty="0" smtClean="0"/>
              <a:t>To determine version in the cloud view config data in cloud</a:t>
            </a:r>
          </a:p>
          <a:p>
            <a:pPr marL="0" lvl="2" indent="0">
              <a:buNone/>
            </a:pPr>
            <a:r>
              <a:rPr lang="en-NZ" sz="1400" dirty="0" smtClean="0">
                <a:latin typeface="Consolas" pitchFamily="49" charset="0"/>
                <a:cs typeface="Consolas" pitchFamily="49" charset="0"/>
              </a:rPr>
              <a:t>&lt;ServiceConfiguration serviceName="</a:t>
            </a:r>
            <a:r>
              <a:rPr lang="en-NZ" sz="1400" dirty="0">
                <a:latin typeface="Consolas" pitchFamily="49" charset="0"/>
                <a:cs typeface="Consolas" pitchFamily="49" charset="0"/>
              </a:rPr>
              <a:t>CloudService1" </a:t>
            </a:r>
            <a:r>
              <a:rPr lang="en-NZ" sz="1400" dirty="0" smtClean="0">
                <a:latin typeface="Consolas" pitchFamily="49" charset="0"/>
                <a:cs typeface="Consolas" pitchFamily="49" charset="0"/>
              </a:rPr>
              <a:t>osVersion="WA-</a:t>
            </a:r>
            <a:br>
              <a:rPr lang="en-NZ" sz="1400" dirty="0" smtClean="0">
                <a:latin typeface="Consolas" pitchFamily="49" charset="0"/>
                <a:cs typeface="Consolas" pitchFamily="49" charset="0"/>
              </a:rPr>
            </a:br>
            <a:r>
              <a:rPr lang="en-NZ" sz="1400" dirty="0" smtClean="0">
                <a:latin typeface="Consolas" pitchFamily="49" charset="0"/>
                <a:cs typeface="Consolas" pitchFamily="49" charset="0"/>
              </a:rPr>
              <a:t>	</a:t>
            </a:r>
            <a:r>
              <a:rPr lang="en-NZ" sz="1400" dirty="0" smtClean="0">
                <a:latin typeface="Consolas" pitchFamily="49" charset="0"/>
                <a:cs typeface="Consolas" pitchFamily="49" charset="0"/>
              </a:rPr>
              <a:t>GUEST-OS-3.2_201302-01</a:t>
            </a:r>
            <a:r>
              <a:rPr lang="en-NZ" sz="1400" dirty="0">
                <a:latin typeface="Consolas" pitchFamily="49" charset="0"/>
                <a:cs typeface="Consolas" pitchFamily="49" charset="0"/>
              </a:rPr>
              <a:t>“&gt;</a:t>
            </a:r>
          </a:p>
          <a:p>
            <a:pPr marL="0" lvl="2" indent="0">
              <a:buNone/>
            </a:pPr>
            <a:endParaRPr lang="en-NZ" sz="2000" dirty="0" smtClean="0"/>
          </a:p>
          <a:p>
            <a:r>
              <a:rPr lang="en-NZ" dirty="0">
                <a:solidFill>
                  <a:schemeClr val="accent4">
                    <a:alpha val="99000"/>
                  </a:schemeClr>
                </a:solidFill>
              </a:rPr>
              <a:t>Releases posted here: </a:t>
            </a:r>
            <a:r>
              <a:rPr lang="en-NZ" sz="2000" dirty="0" smtClean="0">
                <a:latin typeface="+mj-lt"/>
                <a:hlinkClick r:id="rId3"/>
              </a:rPr>
              <a:t>http://msdn.microsoft.com/ee924680</a:t>
            </a:r>
            <a:r>
              <a:rPr lang="en-NZ" sz="2000" dirty="0" smtClean="0">
                <a:latin typeface="+mj-lt"/>
              </a:rPr>
              <a:t>   </a:t>
            </a:r>
          </a:p>
        </p:txBody>
      </p:sp>
      <p:graphicFrame>
        <p:nvGraphicFramePr>
          <p:cNvPr id="8" name="Table 7"/>
          <p:cNvGraphicFramePr>
            <a:graphicFrameLocks noGrp="1"/>
          </p:cNvGraphicFramePr>
          <p:nvPr>
            <p:extLst>
              <p:ext uri="{D42A27DB-BD31-4B8C-83A1-F6EECF244321}">
                <p14:modId xmlns:p14="http://schemas.microsoft.com/office/powerpoint/2010/main" val="1699722551"/>
              </p:ext>
            </p:extLst>
          </p:nvPr>
        </p:nvGraphicFramePr>
        <p:xfrm>
          <a:off x="7567127" y="1444625"/>
          <a:ext cx="4100998" cy="3520115"/>
        </p:xfrm>
        <a:graphic>
          <a:graphicData uri="http://schemas.openxmlformats.org/drawingml/2006/table">
            <a:tbl>
              <a:tblPr firstRow="1" bandRow="1">
                <a:tableStyleId>{7DF18680-E054-41AD-8BC1-D1AEF772440D}</a:tableStyleId>
              </a:tblPr>
              <a:tblGrid>
                <a:gridCol w="1740159"/>
                <a:gridCol w="2360839"/>
              </a:tblGrid>
              <a:tr h="580118">
                <a:tc>
                  <a:txBody>
                    <a:bodyPr/>
                    <a:lstStyle/>
                    <a:p>
                      <a:r>
                        <a:rPr lang="en-NZ" sz="1600" b="1" cap="all" baseline="0" dirty="0" smtClean="0">
                          <a:solidFill>
                            <a:schemeClr val="lt1">
                              <a:alpha val="99000"/>
                            </a:schemeClr>
                          </a:solidFill>
                        </a:rPr>
                        <a:t>Release</a:t>
                      </a:r>
                      <a:endParaRPr lang="en-NZ" sz="1600" b="1" cap="all" baseline="0" dirty="0">
                        <a:solidFill>
                          <a:schemeClr val="lt1">
                            <a:alpha val="99000"/>
                          </a:schemeClr>
                        </a:solidFill>
                      </a:endParaRPr>
                    </a:p>
                  </a:txBody>
                  <a:tcPr marL="182880" marR="182880" marT="91440" marB="91440" anchor="ctr">
                    <a:lnL w="12700" cmpd="sng">
                      <a:noFill/>
                    </a:lnL>
                    <a:lnB w="12700" cap="flat" cmpd="sng" algn="ctr">
                      <a:noFill/>
                      <a:prstDash val="solid"/>
                      <a:round/>
                      <a:headEnd type="none" w="med" len="med"/>
                      <a:tailEnd type="none" w="med" len="med"/>
                    </a:lnB>
                    <a:solidFill>
                      <a:srgbClr val="92D050"/>
                    </a:solidFill>
                  </a:tcPr>
                </a:tc>
                <a:tc>
                  <a:txBody>
                    <a:bodyPr/>
                    <a:lstStyle/>
                    <a:p>
                      <a:r>
                        <a:rPr lang="en-US" altLang="zh-CN" sz="1600" b="1" cap="all" baseline="0" dirty="0" smtClean="0">
                          <a:solidFill>
                            <a:schemeClr val="lt1">
                              <a:alpha val="99000"/>
                            </a:schemeClr>
                          </a:solidFill>
                        </a:rPr>
                        <a:t>Guest OS</a:t>
                      </a:r>
                      <a:endParaRPr lang="en-NZ" sz="1600" b="1" cap="all" baseline="0" dirty="0">
                        <a:solidFill>
                          <a:schemeClr val="lt1">
                            <a:alpha val="99000"/>
                          </a:schemeClr>
                        </a:solidFill>
                      </a:endParaRPr>
                    </a:p>
                  </a:txBody>
                  <a:tcPr marL="182880" marR="182880" marT="91440" marB="91440" anchor="ctr">
                    <a:lnB w="12700" cap="flat" cmpd="sng" algn="ctr">
                      <a:noFill/>
                      <a:prstDash val="solid"/>
                      <a:round/>
                      <a:headEnd type="none" w="med" len="med"/>
                      <a:tailEnd type="none" w="med" len="med"/>
                    </a:lnB>
                    <a:solidFill>
                      <a:srgbClr val="92D050"/>
                    </a:solidFill>
                  </a:tcPr>
                </a:tc>
              </a:tr>
              <a:tr h="864092">
                <a:tc>
                  <a:txBody>
                    <a:bodyPr/>
                    <a:lstStyle/>
                    <a:p>
                      <a:pPr marL="0" algn="l" defTabSz="914325" rtl="0" eaLnBrk="1" latinLnBrk="0" hangingPunct="1"/>
                      <a:r>
                        <a:rPr lang="en-US" sz="1400" dirty="0" smtClean="0"/>
                        <a:t>WA-GUEST-OS-3.2_201302-01</a:t>
                      </a:r>
                      <a:endParaRPr lang="en-NZ" sz="1400" kern="1200" dirty="0">
                        <a:solidFill>
                          <a:schemeClr val="tx2">
                            <a:lumMod val="75000"/>
                            <a:alpha val="99000"/>
                          </a:schemeClr>
                        </a:solidFill>
                        <a:latin typeface="+mn-lt"/>
                        <a:ea typeface="+mn-ea"/>
                        <a:cs typeface="+mn-cs"/>
                      </a:endParaRPr>
                    </a:p>
                  </a:txBody>
                  <a:tcPr marL="182880" anchor="ctr">
                    <a:lnL w="12700" cmpd="sng">
                      <a:noFill/>
                    </a:lnL>
                    <a:lnT w="12700" cap="flat" cmpd="sng" algn="ctr">
                      <a:noFill/>
                      <a:prstDash val="solid"/>
                      <a:round/>
                      <a:headEnd type="none" w="med" len="med"/>
                      <a:tailEnd type="none" w="med" len="med"/>
                    </a:lnT>
                    <a:solidFill>
                      <a:schemeClr val="bg1">
                        <a:lumMod val="95000"/>
                      </a:schemeClr>
                    </a:solidFill>
                  </a:tcPr>
                </a:tc>
                <a:tc>
                  <a:txBody>
                    <a:bodyPr/>
                    <a:lstStyle/>
                    <a:p>
                      <a:pPr marL="0" algn="l" defTabSz="914325" rtl="0" eaLnBrk="1" latinLnBrk="0" hangingPunct="1"/>
                      <a:r>
                        <a:rPr lang="en-NZ" sz="1400" kern="1200" dirty="0" smtClean="0">
                          <a:solidFill>
                            <a:schemeClr val="tx2">
                              <a:lumMod val="75000"/>
                              <a:alpha val="99000"/>
                            </a:schemeClr>
                          </a:solidFill>
                          <a:latin typeface="+mn-lt"/>
                          <a:ea typeface="+mn-ea"/>
                          <a:cs typeface="+mn-cs"/>
                        </a:rPr>
                        <a:t>Windows Server 2012</a:t>
                      </a:r>
                    </a:p>
                    <a:p>
                      <a:pPr marL="0" algn="l" defTabSz="914325" rtl="0" eaLnBrk="1" latinLnBrk="0" hangingPunct="1"/>
                      <a:r>
                        <a:rPr lang="en-NZ" sz="1400" kern="1200" dirty="0" smtClean="0">
                          <a:solidFill>
                            <a:schemeClr val="tx2">
                              <a:lumMod val="75000"/>
                              <a:alpha val="99000"/>
                            </a:schemeClr>
                          </a:solidFill>
                          <a:latin typeface="+mn-lt"/>
                          <a:ea typeface="+mn-ea"/>
                          <a:cs typeface="+mn-cs"/>
                        </a:rPr>
                        <a:t>.NET 4.0/4.5</a:t>
                      </a:r>
                    </a:p>
                    <a:p>
                      <a:pPr marL="0" algn="l" defTabSz="914325" rtl="0" eaLnBrk="1" latinLnBrk="0" hangingPunct="1"/>
                      <a:r>
                        <a:rPr lang="en-NZ" sz="1400" kern="1200" dirty="0" smtClean="0">
                          <a:solidFill>
                            <a:schemeClr val="tx2">
                              <a:lumMod val="75000"/>
                              <a:alpha val="99000"/>
                            </a:schemeClr>
                          </a:solidFill>
                          <a:latin typeface="+mn-lt"/>
                          <a:ea typeface="+mn-ea"/>
                          <a:cs typeface="+mn-cs"/>
                        </a:rPr>
                        <a:t>SDK 1.8 and newer</a:t>
                      </a:r>
                      <a:endParaRPr lang="en-NZ" sz="1400" kern="1200" dirty="0">
                        <a:solidFill>
                          <a:schemeClr val="tx2">
                            <a:lumMod val="75000"/>
                            <a:alpha val="99000"/>
                          </a:schemeClr>
                        </a:solidFill>
                        <a:latin typeface="+mn-lt"/>
                        <a:ea typeface="+mn-ea"/>
                        <a:cs typeface="+mn-cs"/>
                      </a:endParaRPr>
                    </a:p>
                  </a:txBody>
                  <a:tcPr marL="182880" anchor="ctr">
                    <a:lnT w="12700" cap="flat" cmpd="sng" algn="ctr">
                      <a:noFill/>
                      <a:prstDash val="solid"/>
                      <a:round/>
                      <a:headEnd type="none" w="med" len="med"/>
                      <a:tailEnd type="none" w="med" len="med"/>
                    </a:lnT>
                    <a:solidFill>
                      <a:schemeClr val="bg1">
                        <a:lumMod val="95000"/>
                      </a:schemeClr>
                    </a:solidFill>
                  </a:tcPr>
                </a:tc>
              </a:tr>
              <a:tr h="790490">
                <a:tc>
                  <a:txBody>
                    <a:bodyPr/>
                    <a:lstStyle/>
                    <a:p>
                      <a:pPr marL="0" algn="l" defTabSz="914325" rtl="0" eaLnBrk="1" latinLnBrk="0" hangingPunct="1"/>
                      <a:r>
                        <a:rPr lang="en-US" sz="1400" dirty="0" smtClean="0"/>
                        <a:t>WA-GUEST-OS-2.14_201302-01</a:t>
                      </a:r>
                      <a:endParaRPr lang="en-NZ" sz="1400" kern="1200" dirty="0">
                        <a:solidFill>
                          <a:schemeClr val="tx2">
                            <a:lumMod val="75000"/>
                            <a:alpha val="99000"/>
                          </a:schemeClr>
                        </a:solidFill>
                        <a:latin typeface="+mn-lt"/>
                        <a:ea typeface="+mn-ea"/>
                        <a:cs typeface="+mn-cs"/>
                      </a:endParaRPr>
                    </a:p>
                  </a:txBody>
                  <a:tcPr marL="182880" anchor="ctr">
                    <a:lnL w="12700" cmpd="sng">
                      <a:noFill/>
                    </a:lnL>
                    <a:solidFill>
                      <a:schemeClr val="bg1">
                        <a:lumMod val="95000"/>
                      </a:schemeClr>
                    </a:solidFill>
                  </a:tcPr>
                </a:tc>
                <a:tc>
                  <a:txBody>
                    <a:bodyPr/>
                    <a:lstStyle/>
                    <a:p>
                      <a:pPr marL="0" algn="l" defTabSz="914325" rtl="0" eaLnBrk="1" latinLnBrk="0" hangingPunct="1"/>
                      <a:r>
                        <a:rPr lang="en-NZ" sz="1400" kern="1200" dirty="0" smtClean="0">
                          <a:solidFill>
                            <a:schemeClr val="tx2">
                              <a:lumMod val="75000"/>
                              <a:alpha val="99000"/>
                            </a:schemeClr>
                          </a:solidFill>
                          <a:latin typeface="+mn-lt"/>
                          <a:ea typeface="+mn-ea"/>
                          <a:cs typeface="+mn-cs"/>
                        </a:rPr>
                        <a:t>Windows Server 2008 R2</a:t>
                      </a:r>
                    </a:p>
                    <a:p>
                      <a:pPr marL="0" algn="l" defTabSz="914325" rtl="0" eaLnBrk="1" latinLnBrk="0" hangingPunct="1"/>
                      <a:r>
                        <a:rPr lang="en-NZ" sz="1400" kern="1200" dirty="0" smtClean="0">
                          <a:solidFill>
                            <a:schemeClr val="tx2">
                              <a:lumMod val="75000"/>
                              <a:alpha val="99000"/>
                            </a:schemeClr>
                          </a:solidFill>
                          <a:latin typeface="+mn-lt"/>
                          <a:ea typeface="+mn-ea"/>
                          <a:cs typeface="+mn-cs"/>
                        </a:rPr>
                        <a:t>.NET 3.5/4.0</a:t>
                      </a:r>
                    </a:p>
                    <a:p>
                      <a:pPr marL="0" algn="l" defTabSz="914325" rtl="0" eaLnBrk="1" latinLnBrk="0" hangingPunct="1"/>
                      <a:r>
                        <a:rPr lang="en-NZ" sz="1400" kern="1200" dirty="0" smtClean="0">
                          <a:solidFill>
                            <a:schemeClr val="tx2">
                              <a:lumMod val="75000"/>
                              <a:alpha val="99000"/>
                            </a:schemeClr>
                          </a:solidFill>
                          <a:latin typeface="+mn-lt"/>
                          <a:ea typeface="+mn-ea"/>
                          <a:cs typeface="+mn-cs"/>
                        </a:rPr>
                        <a:t>SDK 1.3 and newer</a:t>
                      </a:r>
                      <a:endParaRPr lang="en-NZ" sz="1400" kern="1200" dirty="0">
                        <a:solidFill>
                          <a:schemeClr val="tx2">
                            <a:lumMod val="75000"/>
                            <a:alpha val="99000"/>
                          </a:schemeClr>
                        </a:solidFill>
                        <a:latin typeface="+mn-lt"/>
                        <a:ea typeface="+mn-ea"/>
                        <a:cs typeface="+mn-cs"/>
                      </a:endParaRPr>
                    </a:p>
                  </a:txBody>
                  <a:tcPr marL="182880" anchor="ctr">
                    <a:solidFill>
                      <a:schemeClr val="bg1">
                        <a:lumMod val="95000"/>
                      </a:schemeClr>
                    </a:solidFill>
                  </a:tcPr>
                </a:tc>
              </a:tr>
              <a:tr h="1285415">
                <a:tc>
                  <a:txBody>
                    <a:bodyPr/>
                    <a:lstStyle/>
                    <a:p>
                      <a:pPr marL="0" algn="l" defTabSz="914325" rtl="0" eaLnBrk="1" latinLnBrk="0" hangingPunct="1"/>
                      <a:r>
                        <a:rPr lang="en-US" sz="1400" dirty="0" smtClean="0"/>
                        <a:t>WA-GUEST-OS-1.22_201302-01</a:t>
                      </a:r>
                      <a:endParaRPr lang="en-NZ" sz="1400" kern="1200" dirty="0">
                        <a:solidFill>
                          <a:schemeClr val="tx2">
                            <a:lumMod val="75000"/>
                            <a:alpha val="99000"/>
                          </a:schemeClr>
                        </a:solidFill>
                        <a:latin typeface="+mn-lt"/>
                        <a:ea typeface="+mn-ea"/>
                        <a:cs typeface="+mn-cs"/>
                      </a:endParaRPr>
                    </a:p>
                  </a:txBody>
                  <a:tcPr marL="182880" anchor="ctr">
                    <a:lnL w="12700" cmpd="sng">
                      <a:noFill/>
                    </a:lnL>
                    <a:solidFill>
                      <a:schemeClr val="bg1">
                        <a:lumMod val="95000"/>
                      </a:schemeClr>
                    </a:solidFill>
                  </a:tcPr>
                </a:tc>
                <a:tc>
                  <a:txBody>
                    <a:bodyPr/>
                    <a:lstStyle/>
                    <a:p>
                      <a:pPr marL="0" algn="l" defTabSz="914325" rtl="0" eaLnBrk="1" latinLnBrk="0" hangingPunct="1"/>
                      <a:r>
                        <a:rPr lang="en-NZ" sz="1400" kern="1200" dirty="0" smtClean="0">
                          <a:solidFill>
                            <a:schemeClr val="tx2">
                              <a:lumMod val="75000"/>
                              <a:alpha val="99000"/>
                            </a:schemeClr>
                          </a:solidFill>
                          <a:latin typeface="+mn-lt"/>
                          <a:ea typeface="+mn-ea"/>
                          <a:cs typeface="+mn-cs"/>
                        </a:rPr>
                        <a:t>Windows Server 2008 SP2</a:t>
                      </a:r>
                    </a:p>
                    <a:p>
                      <a:pPr marL="0" algn="l" defTabSz="914325" rtl="0" eaLnBrk="1" latinLnBrk="0" hangingPunct="1"/>
                      <a:r>
                        <a:rPr lang="en-NZ" sz="1400" kern="1200" dirty="0" smtClean="0">
                          <a:solidFill>
                            <a:schemeClr val="tx2">
                              <a:lumMod val="75000"/>
                              <a:alpha val="99000"/>
                            </a:schemeClr>
                          </a:solidFill>
                          <a:latin typeface="+mn-lt"/>
                          <a:ea typeface="+mn-ea"/>
                          <a:cs typeface="+mn-cs"/>
                        </a:rPr>
                        <a:t>.NET 3.5</a:t>
                      </a:r>
                    </a:p>
                    <a:p>
                      <a:pPr marL="0" algn="l" defTabSz="914325" rtl="0" eaLnBrk="1" latinLnBrk="0" hangingPunct="1"/>
                      <a:r>
                        <a:rPr lang="en-NZ" sz="1400" kern="1200" dirty="0" smtClean="0">
                          <a:solidFill>
                            <a:schemeClr val="tx2">
                              <a:lumMod val="75000"/>
                              <a:alpha val="99000"/>
                            </a:schemeClr>
                          </a:solidFill>
                          <a:latin typeface="+mn-lt"/>
                          <a:ea typeface="+mn-ea"/>
                          <a:cs typeface="+mn-cs"/>
                        </a:rPr>
                        <a:t>SDK 1.8 and newer</a:t>
                      </a:r>
                      <a:endParaRPr lang="en-NZ" sz="1400" kern="1200" dirty="0">
                        <a:solidFill>
                          <a:schemeClr val="tx2">
                            <a:lumMod val="75000"/>
                            <a:alpha val="99000"/>
                          </a:schemeClr>
                        </a:solidFill>
                        <a:latin typeface="+mn-lt"/>
                        <a:ea typeface="+mn-ea"/>
                        <a:cs typeface="+mn-cs"/>
                      </a:endParaRPr>
                    </a:p>
                  </a:txBody>
                  <a:tcPr marL="182880" anchor="ctr">
                    <a:solidFill>
                      <a:schemeClr val="bg1">
                        <a:lumMod val="95000"/>
                      </a:schemeClr>
                    </a:solidFill>
                  </a:tcPr>
                </a:tc>
              </a:tr>
            </a:tbl>
          </a:graphicData>
        </a:graphic>
      </p:graphicFrame>
    </p:spTree>
    <p:extLst>
      <p:ext uri="{BB962C8B-B14F-4D97-AF65-F5344CB8AC3E}">
        <p14:creationId xmlns:p14="http://schemas.microsoft.com/office/powerpoint/2010/main" val="768771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59"/>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TxOIT5wfLU69X5e6Kq201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aMiRXtjLi0.fAcGBFioG.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2Yvx1hB8ukKk_kc4Ur045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dzQRNoP.D0SOgXC2sHjE1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1IO89Tx63kynbIaLShgIy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S02MsNW5I0WrVo80tKmVp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6l7mzDavxUSpfy285QR0.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2Yvx1hB8ukKk_kc4Ur045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dzQRNoP.D0SOgXC2sHjE1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4pEg52asREieLJT9T5jFf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FHYmfafvnUqB3P.4S4Ep9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__5xWbD0yEe3baYNA5biN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guv0WZeyW0C3xIMGAuGR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mQT.3ajY9UeGvhVQXQhzK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ngcE3iFKAUqgut1.ZYjgW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3L8tBcNsr0qOlE6v1elYh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yQcTkW5_hEqutYyxZko1t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u6NaWnMF.Eu6PVyjogiMr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6EAmIFi.kGwyG5jYCbq7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wX88hp78IE6N0W0CVBXY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WVp538T9RkeOXHfJRK6ua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MAmSZZSTWUiZuKIib4FUt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XH8nU1SGKEW0BJonfhCAj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ToHTPS_QQEmeZvPlmJ6dd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ToHTPS_QQEmeZvPlmJ6dd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nLGTp8aUwEy1EDzwE61HW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MdOx5Mfw0EOSK7hHUv3Wa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eEB7MVGsp0SLtqIcVGSGU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AEHOKIUT1UKXVX9CwyR1Z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yGjDcy4sn0OyaJtc0nezz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v_.Q90tJYkalcvUX0YxeVA"/>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HMpLyun.kEigQbmAl0f13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GjXu0X2sEEq7.dbxMi1x0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nsFhu1BQq0uy7Q4koMkL9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nsFhu1BQq0uy7Q4koMkL9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HMpLyun.kEigQbmAl0f13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GjXu0X2sEEq7.dbxMi1x0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ra8dOpTkDkyAj22er9toW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8htTr60cL0O1ZZhYXD7_Q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gmX0EFdR1kWkml02ls8WE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a8dOpTkDkyAj22er9toW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GjXu0X2sEEq7.dbxMi1x0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nsFhu1BQq0uy7Q4koMkL9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HMpLyun.kEigQbmAl0f13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nsFhu1BQq0uy7Q4koMkL9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HMpLyun.kEigQbmAl0f13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GjXu0X2sEEq7.dbxMi1x0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OAZzQQh6D0mvN89TyyH2K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QBMeel2SEWZ1chENTiBy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vKXQGEPDtUuBvEu71Tyax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vKXQGEPDtUuBvEu71Tyax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2Yvx1hB8ukKk_kc4Ur045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dzQRNoP.D0SOgXC2sHjE1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MS1444_Windows Azure Template 16x9_r08b</Template>
  <TotalTime>1518</TotalTime>
  <Words>4698</Words>
  <Application>Microsoft Office PowerPoint</Application>
  <PresentationFormat>Custom</PresentationFormat>
  <Paragraphs>872</Paragraphs>
  <Slides>42</Slides>
  <Notes>34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42</vt:i4>
      </vt:variant>
    </vt:vector>
  </HeadingPairs>
  <TitlesOfParts>
    <vt:vector size="50" baseType="lpstr">
      <vt:lpstr>Wingdings</vt:lpstr>
      <vt:lpstr>Arial</vt:lpstr>
      <vt:lpstr>Segoe UI Light</vt:lpstr>
      <vt:lpstr>Segoe UI</vt:lpstr>
      <vt:lpstr>Consolas</vt:lpstr>
      <vt:lpstr>1_MS1444_Windows Azure Template 16x9_r08b</vt:lpstr>
      <vt:lpstr>1_White with Consolas font for code slides</vt:lpstr>
      <vt:lpstr>think-cell Slide</vt:lpstr>
      <vt:lpstr>Windows Azure  Cloud Service Lifecycle</vt:lpstr>
      <vt:lpstr>Agenda</vt:lpstr>
      <vt:lpstr>PowerPoint Presentation</vt:lpstr>
      <vt:lpstr>Two Independent Environments</vt:lpstr>
      <vt:lpstr>Stages of Service Deployment</vt:lpstr>
      <vt:lpstr>Packaging &amp; Deployment</vt:lpstr>
      <vt:lpstr>Deploying a Cloud Service from Visual Studio</vt:lpstr>
      <vt:lpstr>Geo-Location &amp; Affinity Groups</vt:lpstr>
      <vt:lpstr>Guest OS Versioning</vt:lpstr>
      <vt:lpstr>Windows Azure Service Management API </vt:lpstr>
      <vt:lpstr>Tools</vt:lpstr>
      <vt:lpstr>Windows Azure Tools for Visual Studio</vt:lpstr>
      <vt:lpstr>Windows Azure Compute Explorer</vt:lpstr>
      <vt:lpstr>Windows Azure Storage Explorer</vt:lpstr>
      <vt:lpstr>Windows Azure Service Bus Explorer</vt:lpstr>
      <vt:lpstr>CSPack.exe</vt:lpstr>
      <vt:lpstr>CSRun.exe</vt:lpstr>
      <vt:lpstr>X.509 Certificates</vt:lpstr>
      <vt:lpstr>Preparing to use Management API</vt:lpstr>
      <vt:lpstr>Preparing to use Management API</vt:lpstr>
      <vt:lpstr>Managing Certificates</vt:lpstr>
      <vt:lpstr>Subscription Id and Service Name</vt:lpstr>
      <vt:lpstr>CSManage.exe http://tinyurl.com/azuresamples </vt:lpstr>
      <vt:lpstr>PowerShell Cmdlets</vt:lpstr>
      <vt:lpstr>Automating Your Deployment</vt:lpstr>
      <vt:lpstr>Automating Your Deployment</vt:lpstr>
      <vt:lpstr>PowerPoint Presentation</vt:lpstr>
      <vt:lpstr>Fault &amp; Upgrade Domains</vt:lpstr>
      <vt:lpstr>Example Service Model for Upgrade</vt:lpstr>
      <vt:lpstr>Fault and Upgrade Domains</vt:lpstr>
      <vt:lpstr>VIP Swap</vt:lpstr>
      <vt:lpstr>VIP Swap Upgrade</vt:lpstr>
      <vt:lpstr>In-Place Upgrade</vt:lpstr>
      <vt:lpstr>In-Place Upgrade</vt:lpstr>
      <vt:lpstr>PowerPoint Presentation</vt:lpstr>
      <vt:lpstr>Debugging a Service in Development</vt:lpstr>
      <vt:lpstr>IntelliTrace</vt:lpstr>
      <vt:lpstr>IntelliTrace</vt:lpstr>
      <vt:lpstr>Profiling</vt:lpstr>
      <vt:lpstr>Intellitrace</vt:lpstr>
      <vt:lpstr>Summary</vt:lpstr>
      <vt:lpstr>PowerPoint Presentation</vt:lpstr>
    </vt:vector>
  </TitlesOfParts>
  <Manager>&lt;Content Manager Name Here&gt;</Manager>
  <Company>Artitudes 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Application Lifecycle</dc:title>
  <dc:subject>&lt;Event Name Here&gt;</dc:subject>
  <dc:creator>Greg Flowers</dc:creator>
  <dc:description>Template: Greg Flowers, Artitudes Design
Formatting:
Event Date:
Event Location:
Audience Type:</dc:description>
  <cp:lastModifiedBy>Haishi Bai</cp:lastModifiedBy>
  <cp:revision>199</cp:revision>
  <dcterms:created xsi:type="dcterms:W3CDTF">2011-12-07T03:47:39Z</dcterms:created>
  <dcterms:modified xsi:type="dcterms:W3CDTF">2013-03-01T23:11:46Z</dcterms:modified>
</cp:coreProperties>
</file>